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59" r:id="rId6"/>
    <p:sldId id="261" r:id="rId7"/>
    <p:sldId id="263" r:id="rId8"/>
    <p:sldId id="269" r:id="rId9"/>
    <p:sldId id="273" r:id="rId10"/>
    <p:sldId id="283" r:id="rId11"/>
    <p:sldId id="285" r:id="rId12"/>
    <p:sldId id="287" r:id="rId13"/>
    <p:sldId id="291" r:id="rId14"/>
    <p:sldId id="293" r:id="rId15"/>
    <p:sldId id="295" r:id="rId16"/>
    <p:sldId id="297" r:id="rId17"/>
    <p:sldId id="299" r:id="rId18"/>
    <p:sldId id="301" r:id="rId19"/>
    <p:sldId id="303" r:id="rId20"/>
    <p:sldId id="33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нна Ляпунова" initials="ИЛ" lastIdx="1" clrIdx="0">
    <p:extLst>
      <p:ext uri="{19B8F6BF-5375-455C-9EA6-DF929625EA0E}">
        <p15:presenceInfo xmlns:p15="http://schemas.microsoft.com/office/powerpoint/2012/main" userId="893c52ed84af6d9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8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5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slide" Target="slides/slide17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viewProps" Target="viewProps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presProps" Target="presProps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commentAuthors" Target="commentAuthor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strips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 /><Relationship Id="rId3" Type="http://schemas.openxmlformats.org/officeDocument/2006/relationships/slideLayout" Target="../slideLayouts/slideLayout25.xml" /><Relationship Id="rId7" Type="http://schemas.openxmlformats.org/officeDocument/2006/relationships/slideLayout" Target="../slideLayouts/slideLayout29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1" Type="http://schemas.openxmlformats.org/officeDocument/2006/relationships/slideLayout" Target="../slideLayouts/slideLayout23.xml" /><Relationship Id="rId6" Type="http://schemas.openxmlformats.org/officeDocument/2006/relationships/slideLayout" Target="../slideLayouts/slideLayout28.xml" /><Relationship Id="rId11" Type="http://schemas.openxmlformats.org/officeDocument/2006/relationships/slideLayout" Target="../slideLayouts/slideLayout33.xml" /><Relationship Id="rId5" Type="http://schemas.openxmlformats.org/officeDocument/2006/relationships/slideLayout" Target="../slideLayouts/slideLayout27.xml" /><Relationship Id="rId10" Type="http://schemas.openxmlformats.org/officeDocument/2006/relationships/slideLayout" Target="../slideLayouts/slideLayout32.xml" /><Relationship Id="rId4" Type="http://schemas.openxmlformats.org/officeDocument/2006/relationships/slideLayout" Target="../slideLayouts/slideLayout26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75315-2BEA-4699-B82F-43B2CDA12FFA}" type="datetimeFigureOut">
              <a:rPr lang="ru-RU" smtClean="0"/>
              <a:pPr/>
              <a:t>17.02.2023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29FC3-26ED-4DE6-8EA5-1335A1481E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A9B5E1-2374-4028-8226-900889F5D010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CAC1E20-BAA5-4BFD-89C5-9E21A29DF2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strips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3.xml" /><Relationship Id="rId5" Type="http://schemas.openxmlformats.org/officeDocument/2006/relationships/image" Target="../media/image8.jpeg" /><Relationship Id="rId4" Type="http://schemas.openxmlformats.org/officeDocument/2006/relationships/image" Target="../media/image7.jpeg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11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13.xml" /><Relationship Id="rId6" Type="http://schemas.openxmlformats.org/officeDocument/2006/relationships/image" Target="../media/image16.jpeg" /><Relationship Id="rId5" Type="http://schemas.openxmlformats.org/officeDocument/2006/relationships/image" Target="../media/image15.jpeg" /><Relationship Id="rId4" Type="http://schemas.openxmlformats.org/officeDocument/2006/relationships/image" Target="../media/image14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13.xml" /><Relationship Id="rId6" Type="http://schemas.openxmlformats.org/officeDocument/2006/relationships/image" Target="../media/image21.jpeg" /><Relationship Id="rId5" Type="http://schemas.openxmlformats.org/officeDocument/2006/relationships/image" Target="../media/image20.jpeg" /><Relationship Id="rId4" Type="http://schemas.openxmlformats.org/officeDocument/2006/relationships/image" Target="../media/image19.jpeg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13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13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13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13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13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 /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13.xml" /><Relationship Id="rId6" Type="http://schemas.openxmlformats.org/officeDocument/2006/relationships/image" Target="../media/image31.jpeg" /><Relationship Id="rId5" Type="http://schemas.openxmlformats.org/officeDocument/2006/relationships/image" Target="../media/image30.jpeg" /><Relationship Id="rId4" Type="http://schemas.openxmlformats.org/officeDocument/2006/relationships/image" Target="../media/image29.jpeg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Открытый урок\chas-zemli-847x6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«ЭНЕРГОСБЕРЕЖЕНИЕ И ЭКОЛОГИЧЕСКАЯ БЕЗОПАСНОСТЬ»</a:t>
            </a:r>
          </a:p>
        </p:txBody>
      </p:sp>
    </p:spTree>
  </p:cSld>
  <p:clrMapOvr>
    <a:masterClrMapping/>
  </p:clrMapOvr>
  <p:transition spd="slow">
    <p:wheel spokes="8"/>
    <p:sndAc>
      <p:stSnd>
        <p:snd r:embed="rId2" name="chimes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Открытый урок\ehnergosberezhenie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93979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36004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энергия???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908720"/>
            <a:ext cx="7992888" cy="521744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/>
              <a:t> 	</a:t>
            </a:r>
            <a:r>
              <a:rPr lang="ru-RU" sz="2400" dirty="0"/>
              <a:t>Энергия – это одно из основных свойств материи – мера её движения, а также способность производить работу. Энергия может быть солнечная, электрическая, тепловая, механическая, ядерная. 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сбережение? </a:t>
            </a:r>
          </a:p>
          <a:p>
            <a:pPr marL="0" indent="0" algn="just">
              <a:buNone/>
            </a:pPr>
            <a:r>
              <a:rPr lang="ru-RU" sz="2000" dirty="0"/>
              <a:t>	</a:t>
            </a:r>
            <a:r>
              <a:rPr lang="ru-RU" sz="2400" dirty="0"/>
              <a:t>Сберечь, значит не истратить, не израсходовать напрасно, без необходимости: деньги, имущество, здоровье…. Энергию также необходимо беречь. 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энергосбережение? </a:t>
            </a:r>
          </a:p>
          <a:p>
            <a:pPr marL="0" indent="0" algn="just">
              <a:buNone/>
            </a:pPr>
            <a:r>
              <a:rPr lang="ru-RU" sz="2000" dirty="0"/>
              <a:t>	</a:t>
            </a:r>
            <a:r>
              <a:rPr lang="ru-RU" sz="2400" dirty="0"/>
              <a:t>Это комплекс мероприятий, направленный на сохранение энергоресурсов.</a:t>
            </a:r>
          </a:p>
          <a:p>
            <a:pPr algn="ctr">
              <a:buNone/>
            </a:pPr>
            <a:endParaRPr lang="es-ES" dirty="0"/>
          </a:p>
        </p:txBody>
      </p:sp>
      <p:pic>
        <p:nvPicPr>
          <p:cNvPr id="4" name="Рисунок 3" descr="http://www.ekopower.ru/wp-content/uploads/2010/12/2826_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229200"/>
            <a:ext cx="1728192" cy="1512168"/>
          </a:xfrm>
          <a:prstGeom prst="ellipse">
            <a:avLst/>
          </a:prstGeom>
          <a:ln>
            <a:solidFill>
              <a:srgbClr val="002060"/>
            </a:solidFill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763688" y="188640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72842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Главные потребители энергии</a:t>
            </a:r>
            <a:endParaRPr lang="ru-RU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https://encrypted-tbn3.gstatic.com/images?q=tbn:ANd9GcSnmWiBSfWZCEMm3Bu2iLHSR3Lw6oGlf7yISJRN3cMcFqKWb7Nlri6o9dTU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208823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3.gstatic.com/images?q=tbn:ANd9GcSImdUsD2HWrgMfMsnCDsRT20vhr-Wn4__dhnrXV_LzOlJKVpcmtWPyck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1196752"/>
            <a:ext cx="227827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1.gstatic.com/images?q=tbn:ANd9GcT6OIeTqUGk1t0IXiuXd5FGrGUltmhcR0WVn5JWaQq_p_GZxtj07FFXu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33056"/>
            <a:ext cx="208823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encrypted-tbn3.gstatic.com/images?q=tbn:ANd9GcQP3P0kxwwi_jEbjjpHP4lF1UpsJO4SBoe0PQYPOL7d6ZT7LuMQRJUP4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720" y="3933056"/>
            <a:ext cx="230161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56585" y="2969578"/>
            <a:ext cx="4063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Отопительные системы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921" y="602128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Освещение</a:t>
            </a:r>
            <a:r>
              <a:rPr lang="ru-RU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42264" y="6021288"/>
            <a:ext cx="391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Бытовая техника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5921" y="296957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Водопровод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8402958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всей потребляемой в быту энергии: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554551"/>
          </a:xfrm>
        </p:spPr>
        <p:txBody>
          <a:bodyPr/>
          <a:lstStyle/>
          <a:p>
            <a:r>
              <a:rPr lang="ru-RU" dirty="0"/>
              <a:t>79% идет на отопление помещений;</a:t>
            </a:r>
          </a:p>
          <a:p>
            <a:r>
              <a:rPr lang="ru-RU" dirty="0"/>
              <a:t>15% энергии расходуется на тепловые процессы (нагрев воды, приготовление пищи и т.д.); </a:t>
            </a:r>
          </a:p>
          <a:p>
            <a:r>
              <a:rPr lang="ru-RU" dirty="0"/>
              <a:t>5% энергии потребляет электрическая бытовая техника; </a:t>
            </a:r>
          </a:p>
          <a:p>
            <a:r>
              <a:rPr lang="ru-RU" dirty="0"/>
              <a:t>1% энергии расходуется на освещение и телевизионную технику. 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AutoShape 1"/>
          <p:cNvSpPr>
            <a:spLocks noChangeArrowheads="1"/>
          </p:cNvSpPr>
          <p:nvPr/>
        </p:nvSpPr>
        <p:spPr bwMode="auto">
          <a:xfrm>
            <a:off x="285750" y="2500313"/>
            <a:ext cx="4000500" cy="3714750"/>
          </a:xfrm>
          <a:prstGeom prst="flowChartProcess">
            <a:avLst/>
          </a:prstGeom>
          <a:gradFill rotWithShape="1">
            <a:gsLst>
              <a:gs pos="0">
                <a:srgbClr val="92D050">
                  <a:gamma/>
                  <a:tint val="20000"/>
                  <a:invGamma/>
                </a:srgbClr>
              </a:gs>
              <a:gs pos="100000">
                <a:srgbClr val="92D050"/>
              </a:gs>
            </a:gsLst>
            <a:lin ang="2700000" scaled="1"/>
          </a:gradFill>
          <a:ln w="9525">
            <a:solidFill>
              <a:srgbClr val="4E6128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endParaRPr lang="ru-RU" sz="1100" dirty="0">
              <a:latin typeface="Times New Roman" pitchFamily="18" charset="0"/>
              <a:cs typeface="+mn-cs"/>
            </a:endParaRPr>
          </a:p>
          <a:p>
            <a:pPr algn="ctr">
              <a:defRPr/>
            </a:pPr>
            <a:endParaRPr lang="ru-RU" sz="100" b="1" dirty="0">
              <a:solidFill>
                <a:srgbClr val="FF0000"/>
              </a:solidFill>
              <a:latin typeface="Times New Roman" pitchFamily="18" charset="0"/>
              <a:cs typeface="+mn-cs"/>
            </a:endParaRPr>
          </a:p>
          <a:p>
            <a:pPr algn="ctr">
              <a:defRPr/>
            </a:pPr>
            <a:endParaRPr lang="ru-RU" sz="12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Уголь</a:t>
            </a:r>
          </a:p>
          <a:p>
            <a:pPr algn="ctr">
              <a:defRPr/>
            </a:pP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Нефть</a:t>
            </a:r>
          </a:p>
          <a:p>
            <a:pPr algn="ctr">
              <a:defRPr/>
            </a:pP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Газ</a:t>
            </a:r>
          </a:p>
          <a:p>
            <a:pPr algn="ctr">
              <a:defRPr/>
            </a:pP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Торф</a:t>
            </a:r>
          </a:p>
          <a:p>
            <a:pPr algn="ctr">
              <a:defRPr/>
            </a:pP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Ядерная энергия</a:t>
            </a:r>
          </a:p>
          <a:p>
            <a:pPr algn="ctr">
              <a:defRPr/>
            </a:pPr>
            <a:endParaRPr lang="ru-RU" sz="2400" dirty="0">
              <a:latin typeface="Arial" pitchFamily="34" charset="0"/>
              <a:cs typeface="+mn-cs"/>
            </a:endParaRPr>
          </a:p>
        </p:txBody>
      </p:sp>
      <p:sp>
        <p:nvSpPr>
          <p:cNvPr id="7171" name="AutoShape 2"/>
          <p:cNvSpPr>
            <a:spLocks noChangeArrowheads="1"/>
          </p:cNvSpPr>
          <p:nvPr/>
        </p:nvSpPr>
        <p:spPr bwMode="auto">
          <a:xfrm>
            <a:off x="4786313" y="2500313"/>
            <a:ext cx="4071937" cy="3714750"/>
          </a:xfrm>
          <a:prstGeom prst="flowChartProcess">
            <a:avLst/>
          </a:prstGeom>
          <a:gradFill rotWithShape="1">
            <a:gsLst>
              <a:gs pos="0">
                <a:srgbClr val="C2D69B"/>
              </a:gs>
              <a:gs pos="100000">
                <a:srgbClr val="F3F7EB"/>
              </a:gs>
            </a:gsLst>
            <a:lin ang="0" scaled="1"/>
          </a:gradFill>
          <a:ln w="9525">
            <a:solidFill>
              <a:srgbClr val="4E6128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endParaRPr lang="ru-RU" sz="1100">
              <a:latin typeface="Times New Roman" pitchFamily="18" charset="0"/>
            </a:endParaRPr>
          </a:p>
          <a:p>
            <a:endParaRPr lang="ru-RU" sz="100">
              <a:latin typeface="Times New Roman" pitchFamily="18" charset="0"/>
            </a:endParaRPr>
          </a:p>
          <a:p>
            <a:endParaRPr lang="ru-RU" sz="1200" b="1">
              <a:solidFill>
                <a:srgbClr val="FF0000"/>
              </a:solidFill>
              <a:latin typeface="Calibri" pitchFamily="34" charset="0"/>
            </a:endParaRPr>
          </a:p>
          <a:p>
            <a:endParaRPr lang="ru-RU" sz="19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Солнечная энергия             Ветер</a:t>
            </a:r>
          </a:p>
          <a:p>
            <a:r>
              <a:rPr lang="ru-RU" sz="19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Энергия речной воды        Биомасса</a:t>
            </a:r>
          </a:p>
          <a:p>
            <a:r>
              <a:rPr lang="ru-RU" sz="19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Геотермальная                     Энергия                           </a:t>
            </a:r>
          </a:p>
          <a:p>
            <a:r>
              <a:rPr lang="ru-RU" sz="19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энергия                                   морских                     </a:t>
            </a:r>
          </a:p>
          <a:p>
            <a:r>
              <a:rPr lang="ru-RU" sz="19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Промышленные                   приливов</a:t>
            </a:r>
          </a:p>
          <a:p>
            <a:r>
              <a:rPr lang="ru-RU" sz="19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бытовые отходы</a:t>
            </a:r>
          </a:p>
          <a:p>
            <a:r>
              <a:rPr lang="ru-RU" sz="19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</a:p>
          <a:p>
            <a:endParaRPr lang="ru-RU" sz="1200" b="1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ru-RU" sz="1200" b="1">
                <a:solidFill>
                  <a:srgbClr val="FF0000"/>
                </a:solidFill>
                <a:latin typeface="Calibri" pitchFamily="34" charset="0"/>
              </a:rPr>
              <a:t>                                                  </a:t>
            </a:r>
          </a:p>
          <a:p>
            <a:r>
              <a:rPr lang="ru-RU" sz="1200" b="1">
                <a:solidFill>
                  <a:srgbClr val="FF0000"/>
                </a:solidFill>
                <a:latin typeface="Calibri" pitchFamily="34" charset="0"/>
              </a:rPr>
              <a:t>                         </a:t>
            </a:r>
          </a:p>
          <a:p>
            <a:pPr algn="ctr"/>
            <a:endParaRPr lang="ru-RU"/>
          </a:p>
        </p:txBody>
      </p:sp>
      <p:sp>
        <p:nvSpPr>
          <p:cNvPr id="7172" name="AutoShape 3"/>
          <p:cNvSpPr>
            <a:spLocks noChangeArrowheads="1"/>
          </p:cNvSpPr>
          <p:nvPr/>
        </p:nvSpPr>
        <p:spPr bwMode="auto">
          <a:xfrm>
            <a:off x="4786313" y="5357813"/>
            <a:ext cx="4071937" cy="889000"/>
          </a:xfrm>
          <a:prstGeom prst="flowChartProcess">
            <a:avLst/>
          </a:prstGeom>
          <a:solidFill>
            <a:srgbClr val="D6E3BC"/>
          </a:solidFill>
          <a:ln w="9525">
            <a:solidFill>
              <a:srgbClr val="4E6128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Постоянно восполняющиеся в результате естественных (природных) процессов</a:t>
            </a:r>
          </a:p>
          <a:p>
            <a:pPr algn="ctr"/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auto">
          <a:xfrm>
            <a:off x="4786313" y="2500313"/>
            <a:ext cx="4071937" cy="500062"/>
          </a:xfrm>
          <a:prstGeom prst="flowChartProcess">
            <a:avLst/>
          </a:prstGeom>
          <a:solidFill>
            <a:srgbClr val="D6E3BC"/>
          </a:solidFill>
          <a:ln w="9525">
            <a:solidFill>
              <a:srgbClr val="4E6128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ВОЗОБНОВЛЯЕМЫЕ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7174" name="AutoShape 5"/>
          <p:cNvSpPr>
            <a:spLocks noChangeArrowheads="1"/>
          </p:cNvSpPr>
          <p:nvPr/>
        </p:nvSpPr>
        <p:spPr bwMode="auto">
          <a:xfrm>
            <a:off x="285750" y="5357813"/>
            <a:ext cx="4000500" cy="865187"/>
          </a:xfrm>
          <a:prstGeom prst="flowChartProcess">
            <a:avLst/>
          </a:prstGeom>
          <a:solidFill>
            <a:srgbClr val="D6E3BC"/>
          </a:solidFill>
          <a:ln w="9525">
            <a:solidFill>
              <a:srgbClr val="4E6128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ru-RU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В геологическом масштабе восполняются за миллионы лет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10" name="AutoShape 6"/>
          <p:cNvSpPr>
            <a:spLocks noChangeArrowheads="1"/>
          </p:cNvSpPr>
          <p:nvPr/>
        </p:nvSpPr>
        <p:spPr bwMode="auto">
          <a:xfrm>
            <a:off x="285750" y="2500313"/>
            <a:ext cx="4000500" cy="500062"/>
          </a:xfrm>
          <a:prstGeom prst="flowChartProcess">
            <a:avLst/>
          </a:prstGeom>
          <a:solidFill>
            <a:srgbClr val="D6E3BC"/>
          </a:solidFill>
          <a:ln w="9525">
            <a:solidFill>
              <a:srgbClr val="4E6128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НЕВОЗОБНОВЛЯЕМЫЕ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7176" name="AutoShape 7"/>
          <p:cNvSpPr>
            <a:spLocks noChangeArrowheads="1"/>
          </p:cNvSpPr>
          <p:nvPr/>
        </p:nvSpPr>
        <p:spPr bwMode="auto">
          <a:xfrm>
            <a:off x="2857500" y="1071563"/>
            <a:ext cx="2955925" cy="533400"/>
          </a:xfrm>
          <a:prstGeom prst="flowChartProcess">
            <a:avLst/>
          </a:prstGeom>
          <a:solidFill>
            <a:srgbClr val="D6E3BC"/>
          </a:solidFill>
          <a:ln w="9525">
            <a:solidFill>
              <a:srgbClr val="4E6128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ru-RU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ИСТОЧНИКИ ЭНЕРГИИ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7" name="AutoShape 8"/>
          <p:cNvSpPr>
            <a:spLocks noChangeArrowheads="1"/>
          </p:cNvSpPr>
          <p:nvPr/>
        </p:nvSpPr>
        <p:spPr bwMode="auto">
          <a:xfrm rot="8430037">
            <a:off x="2919413" y="1901825"/>
            <a:ext cx="1181100" cy="3937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03300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8" name="AutoShape 9"/>
          <p:cNvSpPr>
            <a:spLocks noChangeArrowheads="1"/>
          </p:cNvSpPr>
          <p:nvPr/>
        </p:nvSpPr>
        <p:spPr bwMode="auto">
          <a:xfrm rot="2150327">
            <a:off x="4689475" y="1909763"/>
            <a:ext cx="1262063" cy="3238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rgbClr val="0033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5" grpId="0" animBg="1"/>
      <p:bldP spid="7171" grpId="0" animBg="1"/>
      <p:bldP spid="7172" grpId="0" animBg="1"/>
      <p:bldP spid="47108" grpId="0" animBg="1"/>
      <p:bldP spid="7174" grpId="0" animBg="1"/>
      <p:bldP spid="47110" grpId="0" animBg="1"/>
      <p:bldP spid="7176" grpId="0" animBg="1"/>
      <p:bldP spid="7177" grpId="0" animBg="1"/>
      <p:bldP spid="717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685800" y="685800"/>
            <a:ext cx="8001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/>
              <a:t>Основные направления </a:t>
            </a:r>
          </a:p>
          <a:p>
            <a:pPr algn="ctr"/>
            <a:r>
              <a:rPr lang="ru-RU" sz="3200" b="1"/>
              <a:t>энергосбережения</a:t>
            </a:r>
          </a:p>
        </p:txBody>
      </p:sp>
      <p:sp>
        <p:nvSpPr>
          <p:cNvPr id="5123" name="Rectangle 6"/>
          <p:cNvSpPr>
            <a:spLocks noChangeArrowheads="1"/>
          </p:cNvSpPr>
          <p:nvPr/>
        </p:nvSpPr>
        <p:spPr bwMode="auto">
          <a:xfrm>
            <a:off x="152400" y="2667000"/>
            <a:ext cx="2743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800" b="1"/>
              <a:t>Экономия </a:t>
            </a:r>
          </a:p>
          <a:p>
            <a:pPr algn="ctr"/>
            <a:r>
              <a:rPr lang="ru-RU" sz="1800" b="1"/>
              <a:t>электрической </a:t>
            </a:r>
          </a:p>
          <a:p>
            <a:pPr algn="ctr"/>
            <a:r>
              <a:rPr lang="ru-RU" sz="1800" b="1"/>
              <a:t>энергии</a:t>
            </a: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3048000" y="2667000"/>
            <a:ext cx="2971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800" b="1"/>
              <a:t>Экономия тепла</a:t>
            </a:r>
          </a:p>
        </p:txBody>
      </p:sp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6172200" y="2667000"/>
            <a:ext cx="2971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800" b="1"/>
              <a:t>Экономия воды</a:t>
            </a:r>
          </a:p>
        </p:txBody>
      </p:sp>
      <p:pic>
        <p:nvPicPr>
          <p:cNvPr id="5126" name="Picture 11" descr="innovation"/>
          <p:cNvPicPr>
            <a:picLocks noChangeAspect="1" noChangeArrowheads="1"/>
          </p:cNvPicPr>
          <p:nvPr/>
        </p:nvPicPr>
        <p:blipFill>
          <a:blip r:embed="rId2"/>
          <a:srcRect l="10869" t="6544" r="6522" b="5112"/>
          <a:stretch>
            <a:fillRect/>
          </a:stretch>
        </p:blipFill>
        <p:spPr bwMode="auto">
          <a:xfrm>
            <a:off x="0" y="3962400"/>
            <a:ext cx="2895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3" descr="103942"/>
          <p:cNvPicPr>
            <a:picLocks noChangeAspect="1" noChangeArrowheads="1"/>
          </p:cNvPicPr>
          <p:nvPr/>
        </p:nvPicPr>
        <p:blipFill>
          <a:blip r:embed="rId3"/>
          <a:srcRect l="-2272" t="3026" r="6818" b="12231"/>
          <a:stretch>
            <a:fillRect/>
          </a:stretch>
        </p:blipFill>
        <p:spPr bwMode="auto">
          <a:xfrm>
            <a:off x="3048000" y="3962400"/>
            <a:ext cx="3200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4" descr="photos0-800x600"/>
          <p:cNvPicPr>
            <a:picLocks noChangeAspect="1" noChangeArrowheads="1"/>
          </p:cNvPicPr>
          <p:nvPr/>
        </p:nvPicPr>
        <p:blipFill>
          <a:blip r:embed="rId4"/>
          <a:srcRect l="14999" r="9000" b="667"/>
          <a:stretch>
            <a:fillRect/>
          </a:stretch>
        </p:blipFill>
        <p:spPr bwMode="auto">
          <a:xfrm>
            <a:off x="6400800" y="3886200"/>
            <a:ext cx="2514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Line 16"/>
          <p:cNvSpPr>
            <a:spLocks noChangeShapeType="1"/>
          </p:cNvSpPr>
          <p:nvPr/>
        </p:nvSpPr>
        <p:spPr bwMode="auto">
          <a:xfrm flipH="1">
            <a:off x="1600200" y="2286000"/>
            <a:ext cx="83820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0" name="Line 17"/>
          <p:cNvSpPr>
            <a:spLocks noChangeShapeType="1"/>
          </p:cNvSpPr>
          <p:nvPr/>
        </p:nvSpPr>
        <p:spPr bwMode="auto">
          <a:xfrm>
            <a:off x="4419600" y="2286000"/>
            <a:ext cx="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1" name="Line 18"/>
          <p:cNvSpPr>
            <a:spLocks noChangeShapeType="1"/>
          </p:cNvSpPr>
          <p:nvPr/>
        </p:nvSpPr>
        <p:spPr bwMode="auto">
          <a:xfrm>
            <a:off x="6858000" y="2286000"/>
            <a:ext cx="76200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 animBg="1"/>
      <p:bldP spid="5124" grpId="0" animBg="1"/>
      <p:bldP spid="5125" grpId="0" animBg="1"/>
      <p:bldP spid="5129" grpId="0" animBg="1"/>
      <p:bldP spid="5130" grpId="0" animBg="1"/>
      <p:bldP spid="51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0"/>
            <a:ext cx="8510588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по экономии энергии дома: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313"/>
            <a:ext cx="9144000" cy="5500687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  <a:effectLst/>
              </a:rPr>
              <a:t>Экономия тепла</a:t>
            </a:r>
          </a:p>
        </p:txBody>
      </p:sp>
      <p:pic>
        <p:nvPicPr>
          <p:cNvPr id="13321" name="Picture 9" descr="C:\Documents and Settings\Школа12\Рабочий стол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4643438"/>
            <a:ext cx="2286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0" descr="C:\Documents and Settings\Школа12\Рабочий стол\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4714875"/>
            <a:ext cx="2214563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12" descr="C:\Documents and Settings\Школа12\Рабочий стол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8" y="2214563"/>
            <a:ext cx="2214562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13" descr="C:\Documents and Settings\Школа12\Рабочий стол\inde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" y="2214563"/>
            <a:ext cx="2133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6" name="Picture 14" descr="C:\Documents and Settings\Школа12\Рабочий стол\inde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00" y="2214563"/>
            <a:ext cx="222885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Экономия электрической энергии </a:t>
            </a:r>
          </a:p>
        </p:txBody>
      </p:sp>
      <p:pic>
        <p:nvPicPr>
          <p:cNvPr id="14344" name="Picture 8" descr="C:\Documents and Settings\Школа12\Рабочий стол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88" y="4286250"/>
            <a:ext cx="235743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1" descr="C:\Documents and Settings\Школа12\Рабочий стол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8" y="1857375"/>
            <a:ext cx="1928812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2" descr="C:\Documents and Settings\Школа12\Рабочий стол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1857375"/>
            <a:ext cx="26289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13" descr="C:\Documents and Settings\Школа12\Рабочий стол\imag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8813" y="4357688"/>
            <a:ext cx="242887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4" descr="C:\Documents and Settings\Школа12\Рабочий стол\inde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63" y="1857375"/>
            <a:ext cx="25146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" y="0"/>
            <a:ext cx="9143999" cy="14319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Знаете ли Вы что?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196975"/>
            <a:ext cx="9144000" cy="187483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spcBef>
                <a:spcPct val="100000"/>
              </a:spcBef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Замена ламп накаливания на современные энергосберегающие лампы, в среднем, может снизить потребление электроэнергии в квартире в 2 раза!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2571744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Презентация» лампы накаливания Эдисона состоялась в  1880 году</a:t>
            </a:r>
          </a:p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1976 году, изобретатель </a:t>
            </a:r>
            <a:r>
              <a:rPr lang="ru-RU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Эд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Хаммер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представил новую лампу, получившую впоследствии название энергосберегающая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 1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 dirty="0">
                <a:solidFill>
                  <a:schemeClr val="bg1"/>
                </a:solidFill>
              </a:rPr>
              <a:t>Не  наливайте полный чайник</a:t>
            </a:r>
            <a:r>
              <a:rPr lang="en-US" sz="2800" dirty="0">
                <a:solidFill>
                  <a:schemeClr val="bg1"/>
                </a:solidFill>
              </a:rPr>
              <a:t>,</a:t>
            </a:r>
            <a:r>
              <a:rPr lang="ru-RU" sz="2800" dirty="0">
                <a:solidFill>
                  <a:schemeClr val="bg1"/>
                </a:solidFill>
              </a:rPr>
              <a:t> если вам нужен кипяток всего для одной чашки напитка</a:t>
            </a:r>
          </a:p>
        </p:txBody>
      </p:sp>
      <p:pic>
        <p:nvPicPr>
          <p:cNvPr id="26628" name="Picture 4" descr="descr_img15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667000"/>
            <a:ext cx="6096000" cy="40211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 2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1600200"/>
            <a:ext cx="3810000" cy="4953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оставляйте без необходимости включенными в сеть зарядные устройства для мобильных приборов. 95% энергии используется впустую, когда зарядное устройство подключено к розетке постоянно.</a:t>
            </a:r>
          </a:p>
        </p:txBody>
      </p:sp>
      <p:pic>
        <p:nvPicPr>
          <p:cNvPr id="27652" name="Picture 4" descr="SDC115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4025900" cy="4572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 3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1600200"/>
            <a:ext cx="38100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chemeClr val="bg1"/>
                </a:solidFill>
              </a:rPr>
              <a:t>Продукты, перед тем как поставить в холодильник, охладите на воздухе</a:t>
            </a:r>
          </a:p>
          <a:p>
            <a:pPr>
              <a:lnSpc>
                <a:spcPct val="90000"/>
              </a:lnSpc>
            </a:pPr>
            <a:r>
              <a:rPr lang="ru-RU" dirty="0">
                <a:solidFill>
                  <a:schemeClr val="bg1"/>
                </a:solidFill>
              </a:rPr>
              <a:t>Плотно закрывайте дверцы холодильника</a:t>
            </a:r>
          </a:p>
        </p:txBody>
      </p:sp>
      <p:pic>
        <p:nvPicPr>
          <p:cNvPr id="33796" name="Picture 4" descr="51770083_1259448476_119313688457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4038600" cy="4724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486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>
                <a:solidFill>
                  <a:schemeClr val="bg1"/>
                </a:solidFill>
              </a:rPr>
              <a:t>Не используйте сразу несколько электрических приборов</a:t>
            </a:r>
            <a:r>
              <a:rPr lang="ru-RU" sz="4000"/>
              <a:t>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81000"/>
            <a:ext cx="8229600" cy="9906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 4 </a:t>
            </a:r>
          </a:p>
        </p:txBody>
      </p:sp>
      <p:pic>
        <p:nvPicPr>
          <p:cNvPr id="31748" name="Picture 4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447800"/>
            <a:ext cx="5486400" cy="38274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 5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pPr algn="ctr" eaLnBrk="1" hangingPunct="1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Необходимо чаще мыть окна и плафоны осветительных приборов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Запыленные стёкла могут поглощать до 30% света. Содержите их в чистоте</a:t>
            </a:r>
          </a:p>
          <a:p>
            <a:pPr algn="ctr" eaLnBrk="1" hangingPunct="1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8" name="Picture 6" descr="image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928934"/>
            <a:ext cx="4248184" cy="3757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Экономия воды </a:t>
            </a:r>
          </a:p>
        </p:txBody>
      </p:sp>
      <p:sp>
        <p:nvSpPr>
          <p:cNvPr id="15363" name="AutoShape 9" descr="data:image/jpeg;base64,/9j/4AAQSkZJRgABAQAAAQABAAD/2wCEAAkGBxQTEhUUExIUFhUXGBgbGRgYGB8bGBsaHh0YGh4cHR0dHyggGholHRsdITEhJSkrLi4uGCAzODMtOCgtLisBCgoKDg0OGhAQFywlICQsLCwsLCwsLCwsLCwsNC8sLCwsLjcsLCwsLCwsLCwsLCwsNCwsLCwsNywsNCwsLDUsLP/AABEIAMoA+gMBIgACEQEDEQH/xAAcAAABBQEBAQAAAAAAAAAAAAAAAwQFBgcCAQj/xABHEAACAQIEAwYCBgkBBgUFAAABAgMAEQQSITEFQVEGEyJhcYEykQcUQlKhsSMzYnKCssHR8KJDU5KT4fEVJHPC4hdEVGPT/8QAGgEBAQADAQEAAAAAAAAAAAAAAAECAwQGBf/EACgRAQACAgEDAQgDAAAAAAAAAAABAgMRBCExQRITUWFxgZGx8AUU8f/aAAwDAQACEQMRAD8A3GiiigKKKKAooooCiiigKKK8oPaKguNdqsPh7qzZ5B9hLE+/JfeqXxXtviJDZCsC9Bq59yPyA9aDTZ51QXdlUdWIA+ZqFxXbHBp/tg37gLfiBas0+pzTNdw7HkZCb+wPit6VJQ9nWGrkKPPT8WKn8Kuk2ss30iYcfDDO3soH81/wpD/6irywsvzFRScGj/3gPp4vyX+tOIuAIRcB+moK/mRenQ6nw+kZPtYaYehU/mRTvD/SFhG+ISp+8l/5Sah27O9A3zH9b00n7Pno/wAgR8harqDqvmC7RYWXRMRGT0Jyt8jY1J3rHcTwM/sn1BU/I+H8a7wRxkGsMkqAcrZkt8mUD2HrU0bbBRVB4b2+ZCFxcJAO0kex9r2I81J9KufD+JRTrnikV1/ZO3kRuD5Gop3RRRQFFFFAUUUUBRRRQFFFFAUUUUBRRRQFFFFAUUVHcb4xHhoy777Ko3Y9B/U8qBxxDHRwoXkcKo5nr0A3J8hWe8b7WzT3WK8UW17+NvUja/3V189aY43Ey4t+8lOmuRAbKB5dB1bc/KpvgvBM1mI05G38o5Dzq696K5guCSSHQFB1teQ/PSP1Nz5VZMF2Y7vKY0Qkk5yxN9jYl/iNjbQVaIMGkY29v70MxNNmkXFwsgeOU/uxL3a/PVj63FOI8FGuoRb9Tqfmda6nxSqwU5rsQNjYXvudhsaazSSk5fCpfvAtviWwOVr7a6aW0zCop95UwfiKkMF+MR51DAgMCCRbrqNRuLV5h2syhM+oOdGJOUgXBJOxvpvrf3rpcCpRFcaqoU29OvrqCNaBt9akZkZAdUN0JGUMGAYMdwddCL8tCKlI/EL2IPQ7iuI4Qvwi22vPQAepNgPlRiMQka5pJFRerGw9AOZ8hegJIVOhA1plLwsboSp8q7wvFopnaJC4ZVDDOhQlTsyq1mKg9QN6eo1/XY+tBWeJ8PJFmA82C3B/eXn+fnVdGGlw795A5jbllN1byuf5Wq9cb4jHBGXcE2F8q2L22vYkaX0v1IA1NNcVgQwzLpcA7aG+oup/71doV7M9t1lIixIEUuwOyMff4G8jvyPKrjWTcS4UGuGGUgaHew/9yflUl2V7VPh2GGxZ8GySE3yjlc806Hlz8orR6K8Br2gKKKKAooooCiiigKKKKAooooCiig0DXiWOSCNpJDZVFz1PQDqSdAKzHE4h8XK081wgNlUbDog/Njz9BpJdrOIHFYkQRn9HGdTyLfabzy6qPO9JcIwoxEuVR+gi09f73OvpbrVEnwDhJlIdh4eQ2B6ei9BVtICDTemySGMOQFypoV+0bAE2O3PQW1tUfJlWXPGwLMEBS1yRckte9xo177aWqBTiOPyXFje18xHg31vzJC3aw5Kab4pHLhXyMAC3NQwFgbgX1UkEb3v1FPpMJdbFmOoOY2uCD6WA5W6E15DhVX4Fty1J0G9hfYeQ0oGeHRiliquAxtnva24tcEm17XOpAr1cCPDmLEquWwJC2vfYa8hudgKkSlgSxAA3JNlHqaaYziARUKKJM4JU5gsVgpa7PrZcoJ0BvagXWImw/AU2xPEIInCPKiuxChb3NzoL/dv52qM4dxR55GjkK928YIyq0TJm0Wwks8iuL5ZF0vGRYU3lwdjJEwGwkRDpC6oF7yIr8OfTOGIv+kU38LCsZnTZjp650kOIY2UP3S2Qs2VSLGRvAXJBeyJoGAFmJKnSwJDbhE5dFV5BJiIczXy2fIzOlmB/2gylWtpmSlI1ebD3lIEq+LMm+UHNFKBuGsFbKeYYbGuhg3z98ohaUut3ysiiIhBIFPibM2QNba4Hmaddrqvp+Mfv78vihcRHiIu7dFDy2VO8lkVw8hIbwG5eKOVQ2mgUlPDYNVixa97E3dylM6lRItiUOoDDcGxpPGQMsgeHDwvJrllksO6v8VyBmIN9AtzcnYUlwTgowyyKhOWSR5ChJKqz/Esd9VS+tj1pWNLmtF9W+/7/AI4wHAI437w3MmcODmbwv3YjYKxJdo2AvkckA69LS7rcedeKvKuhWTSjMZhAwsfmNweoqt4/h4e8T2D/AGG5a/8Atba3I+1XPELz+dRXFcB3iaWzDVT59D5Hb8eVA17BdoWVvqc5swuIyfL/AGZPpqp6adKv9Y9xaPvo+/W4liIWTk2huG/eB59VboK0Tsfxz63hw5/WL4ZB+0OfoRY+9BO0UUUBRRRQFFFFAUUUUBRRRQFRHanin1fDO4+M+FP3m2Ptqfapes9+kPEGXEwYZegJ/ec5F+QDfOgg4wYcNmH6yciNOtiSPmdTfzFaB2W4WIYlXoNT1Y7n/PKqsIBJj40HwYePMB5myr72F6v2HjsoueV/f/tQN8fEjNYk3tawYgsOhA3FA6bD/OXKmuJ4pGhKoGlk/wB3EuZv4j8K/wARFRvG+KSCATQEshidlVQO8ZwMwjzEHLcBgdCbrbc1NiZxMixqXkNlUXJIvYeg/tURiO0QWRUEfMBlZgJ8p+0sIuxAHiINjlBNtKZ8NmWKQxysHXEKhDKWaORHuvefpGZgcxWNvER44jpm0SxuHaPv0Kyvns6vHGZGTEoAInyjUiRFS50XNHICRmopTj0bCaPvJWETSavZWyKwCx2V1ZAglsGbLm8cetr0pwVWs+GePKULXfXJ3ubMdDfKjh1kVQbZWdLDKRS2Gw2eE4eUGR41BIcHKUkzfoi50ksoKFr38KsR1e4fhEaABAyASCS4dmdmAA8bsSWGUBSDfQAUFdk4Q0qxQMhWONmCy94Cyw2zLFr4xNHKseVrEWiVs2pFWDuO/VGlhVSdWjkVXsRfKdCVzDcEcmIp8wVbtoOZOg8rk+mntVY7T8ailhlgw+PhixJAy5ZRmFiCb2uyggEEgc6pEzHWFhXBoHMmUd4yqpb7RVSSo9ASbetKE0nBiUe+R1a29iCR6jcV21EBFI4iIsrKGKFlYBl+Jbi2YeYvemnHfrHdf+VKd6CCA4GVhzFzsNieZAIBBII5UGZ1DwmOSJywYsGyi1syMh2a5GVgPhN1sASHnCC6oY5STJGxUMQbOD4lK3JZwAQpJOa6G/UmOgkkw6o6Wdu6Eli4CjMveMjAAkqLlepAvzqM7YAph5GiJV42WRW+0GU6m/Pwlh7087IdqRi49SBKvxqP5h5GsPXEX9Eur+peeP8A2K9a71Pw930k/We7LHZ3JQs0lhlBBVbMdLOxJIAH2W20prFi0MjRXOZRcgqQLHoSLHcbE2uKk8SQfFs33hv7/eHkagFwqRyoywM8hzAy3zZVJLMzO7XszHYXNztYaZuVHcVi7jGxuf1OKHdSdBJuje+g/wCLrTbsnifqePMJ0STweWuqH2N1/iqc7VYAz4OVR8ajvEPMMniBHyI96rfan9IkGJTQuqm/nbMPkwNBrlFM+E40SwRy8nQN+GtRnFu2GFg0aUM9rhU8RPlf4QfUign6Kr3Zzthh8WcqMVk/3b2DddLEg252OlWGgKKKKAooooCiiigKzZH7zikz/wC7LW9I47D/AFMK0mst7MyZsXiz+xJ/qki/tSBJdkFLz4xzzxAiHpGqL+ZPyq+TDTT2qm9iEssh5nGYgn/mMP6CrnLtQUfjGGSOSPvRfC53Lpeyr3xAMhA+1FLbXTKs7N9mnfAZ2kWSJ5VYK5SOUWu0keuYaWfw5HJH2zIvKprG4fNblY5gbX5WZSOYZCRb35UYWFMq5YwAvwDKBl5eEbLoSNLb1FQ/DeB5cjBpFWNZVjiIUJCXIzZTa7ILeAHwhbb2FpiLD/CXbM4TKzDwhtrnLc89QNbXPWnNc2qoKbY/ErFG8jmyoCx/7czypLivGMPhgDiJ4ogds7Bb+g396qn0qwTTYWOLDN45H8NmtcqrSCzXtyuDfkKCgdre3eOhxYGKw3/lrXWFvhYEaMWG7j7uw6c6oOL7RMcbJioUEOck5BqACACNAL335b172qmx2aOPHtNmRLxiXVspJF77m5Xc9KgaCz8L7RNJxD61iZ5Y2Y3aSIlStgFXRdSqgDTXYCtu7CfSDBj3aAZxIouveABpFAF2sNA176dK+aq0b6K+N4aPExIcMRK2ULMHJIfUfDbZs1t9AaDesdIlmjMwiYqTcModV+8M4IAB5kEV5whRkY94ZLtbObEsAqgElQFN99ABrXmM4LDLMk0kYMkYIUnaxuLEfaGp0PU11w+VrtmiMQZvCCVJ0AF/CSFva4W5OntQVH6QeLGCIIAC0xZNdguXxH12A9azXDYh42DozIy7FTYitp7W9nUxsIQnK6tmje18rWIseqkaH2PKs9T6PMdntaED7/eXX1tbMfkK4OViyXvE1ev/AIHn8PBxrUzTETvrvzC79lONNisLnf41bKx5Ei2v408mVmUhXyNybKGttfQ6Hpr1o4PwdMHhVhUlrElmO7OdSfIdByAFN+JSIIyJImkjY2cBA6gDxXdSb5bgagGxsdBqO2sTqN93lc9qWy2nHGq7nXy8F+A8P7l5M0jOsjA5TfQ2ysbknVtyBYabXuTWcPg3ThiJIczQvJHm6hZGCn1ykXqy8CxsU0MckBBiKjLbYAaZbciLWtytUTMCcFjL8sTi7HyBNZNTPe0PaKSGKJGlkEYDZVViADmYG6gjOp871SsV2pbURqqi+o+yfMDdT5VJ/SAngw7c7TX9MwP5mqVagkI+LSpIkqSuJVIZXvqpB0seenWvp76Me3C8Tw2ZgFnjssqja/3l/ZPTlqK+UgKt/wBGvGJsFi1xCKzRrdZwNbR7liPK17/smg+saK4ikDKGBuCAQfI13QFFFFAUUUUBWWdmIWXG40FTlMb2a2hKtGSPUa1qdZ0pMXFu7PwSd6PdwCPz/CgluzXhadPu4pj7SBJR+ElW1xpVUwUeWRzbWRFb1eLwH/SIhVjxmPSNM7k2NrWBZmJ2CqoJZj0AoEsZiEjXNIwVQVFzsCzBV+bMB712RUPiuMYWZGhmLxrKCmWeN4c2bw2BkUAk3sBe96zjtZxbFqxgnmkKICj5BkLZFtIdLZmMTJiV1OqyKNVoL9x/tjhsKNS873UCKBe8cls2UaaC+Rtz9k89Kz/tD27xjnI0keAB/wBjGPrGPbS4XIPDESPvZSNKiuFRStLYJIzNnSUQXDZXKd+qFRcDP3eKTkVd+Y1sHA/o9xIFi8PDoToUw3jxDjbx4h9VuToBpr8NE2pmKhWNi8gTDvIPFJiz9a4g4IAGSAeGIm9vEFP7WlaR2Z4biJOGxpJHIj4d74YvYStBl8GYAnJJ3blMt9Coqf7M9k8FhQHw0Klm175jnkbqc7ajXparARQ0+WuM9icXGJp53Tu11713JMhvZVA1YyHbKdtb7GqiBX1f207PpiMLMvdCQkBilyuYrrcEbSW2NvI3rJ+FQ8MjglQRYkNNGUL+BioNjddtdBW2mK943WNtWTPTHOrSzDD4CV1ZkjdlQFmIUkAC1yT0FX7s7jsOcGznCquJvZJV06eIa6EAeYvS3ZycYHMIWeS+b4wFXXTVQTfbrSM0pclmOpPIAD2A0FdnH4dt+q/ZxcnnV9Ppxz9W29kuM/WsMkhIzjwyDo4Av6A/EPI0q2Akacl5GMACMiAhQJLyAg5QGZQuQi5Ot+grMfo/479WxIVjaKWyt0DfZb5mx8m8q2M1zcnD7O+vHh1cTP7XHvzBthpHLOGQhVYKrE6uMoJa3IXNvPKaQ/8AF4zAuIBPdMqMHIsMrkBTbcAlhS/EsIZYpIw7IXUqHXdSefn6V7w/CFIUjdg5VQCctgbbabWAsPaud0mOPnKSRLLojllzXFlfTKpG928ViPu670kmHylxnZlZ2ZQ1jkB+wDa5W9yL3IvbYClO1EkHdBMQGKu1gQNVI8WYndbC5v0zHa9qrDjcXiSBCgijUquYMdluxtIbEghUQMgcHMTqCKqSuOEhscoAAuLACwG3T/Nao6ORhJjnJWSOeUDke9xMjK3rkAHpVmwkT4XCv4jJIqkrqT+kKgBQWuSDKSRfbPbYACB41hRHE0KbKkMC+iJr+LVFZT9IK/o8ILgERyN82FQPB+BtKhkZlSIOELn7L2LAEcswBA6kAVonavgySMpaO4RAVJkIDBS11CgeepvVN4VwN8Rivq6uEaRvDe+XMAWW49rD1rGbRE6XXTZHBNho7XjMzElXU6ITtmQjr4tP/wBincUtheJYhkXKSqIjRs6rYgEkrn6rdib8hI42q28P+j0gp9YywiQPcSPkZJFvqvMgAXuOgqWPGeGYQLtiO8wrq42RnQsF0+8bMvy61jOSN6hYp5le/oixkrYFYZ795Ccmu5TdD56G3tV4rIPo27ftjOIRxsFVWwgAA/3ilcw8zufS1a/Wdd66pIoooqoKKKKAqj9uMMUnimG+lj0ZNj8j+FXiontPgO+w7AfEviX1H/S9AwedLrJycoyc9XspX3J/AVVu3fGMVCkn1dWMyRqMPYZrhie+kUfalRcgAIuoZjqGNpLs7N3kTQm+ZLsutjkPxAdCp1HqKlUwneRKJ/Fa3jU5TofDIpGqON9NrkaigzfskZGwpM8OMjJinTET4mUhJXZT3eRXu7yZ8oUALa5NybVeO0nCUeTDTzIcpMSSi5GVte6c23Ad2iYDdZtbhdI3tdxOSByMBhxicSjBXnnkziHPkuFUtm+GRWbIAqhwW3tUjHh8WrLhcc6YmLFK6vJZIljORyY0S+aQm2/LU8qD3g/G4skC4HCsYWIVrJkMYWykMps2cLkYA3JX2p9jeHifFkHE3VI1WXCghlcFi15EOoBFgDpzvcG1VnELijG0X1iKBISy4lwRAO+scsmdTmPeh0lItYkWLaMGl+GYjCwy2hmLKQ/wuDAJgpzaDxlmEbnUsB3TgWa9BZcDhEhjWNBZEFlBJJA15nU+9IxcVgaQwrNGZV3QOC/wh9v3Tf0qBBxWIiw/fTDCszZHC+HvXIUjIGGYDSSy3F8qk5luDD4Pi2EikyYTDvK+VMjKActm7lsqb+CzPY8maxAaguvFuJxYdA8rZVLBRYEm552GtgASTyAJrJu3/Bfq+IzoP0U3jW2wP2gPK5uPJq0HhvBpnlaTF5JFZCMjgMoYZB4EKkRqchk3v+lsw8AIddsOCfW8MyD418cZ/bAOnoRce9dHFy+zyRPie7k5eH2uOYjvHZhlFdEW0IIPQ7+/nXlq+8845tWydguO/WcMAxvLFZHvuRbwt7jT1U1jtqtn0c4bEriVkiiZojdZDsmU87nQsDYi19j1rl5mOLY5mfDt4WWaZIiPLXa6rykpZwB518N6FDScJhRpbLmEjiRlY5kDiwBVTou3KnEUdgANOgr3elo150QliANM3wr429F1H4i/sKqPEXJcA6WuzeTNr+A/KrPxaTKmo0Op8wLWX3NvYGqfjULpJdlUsGGZjZQTYXJGuUEi/kTRWUcY4/iJpLqjWV2K+akm3tbl5139ckhxkDL4ZCqsp6MNV/K3oatbcExCjTF4Et0KuOR5301sL+flVV7X4LERTxNPGquO7sUOZG10Kkbg1jaq1n3IvtB2kxOJlJnkZysjnU7X0Ki2y6aDlemnDOFSzMMqnRiCTy01/wA86u83B4SZpMouTnB89P739RUgCsfeFQL3jNvUAafP8Kb9wY/R1wd8NjMJKT4u+KED9rT8q+k71j3Y/ASTYxbJ4I5zIxtoFUNb3LEaeVbFVhBRRRVBRRRQFI4trI5teynT2pavG212oM84khgmWeLa4YdNeXoRp71Lz458oaBVMchRlvqbhv0sRH2XKXynmRbpeK4hiFGHOq5onKDXRlvYA/ssltR0uNQKS4RjljBuC2GlNnH2kb22ceW4AIoGfaXgmFninc41sPHO4WQ6Ed4oCMlyRkZhGqspNm7tNucf2Z4cQokwQxOIxGqd/ijnkgAKHKiNZEDRlt2uCQLnUC0cfsojM8inDXu5aPNFKhKFZHZRdHjyg321udAbR/Do8ZjzMskwjhMfdxPC1kIK5kmRdGBJAur8vh0JuDjj0ccrxStIc4KR4gYZxmimKuInQtp8TyQXtqJ9fhuO+AMGwqRcPw7xR92xEhcB1OZnWM94Cwd7hiSLL3pIvVkwfZmNS5cmQSIIyjBRFkUkgZFAW9yST1Y2AvUyEtQVjC9nS799icneNEiOIyfGVysGZrLdlcXWwFve1TeGwkcYIjjRATchVC3OmptudB8qdsK5IoEyK4NKkU2xeKjjF3cLozanUhQWaw3awF9KDKPpJ4H3OIEqjwTnYcpOY/i+K3XNTPhfYrESL3kmXDxAXLynLYdcp1+dqtHHPpAZsK+IwMCyBLOhmZVLxBikkkcYbvMqNYFmCjxE8tahiuOYjH41pBDiDAkcMGLwRBZrTZ1dkUb5SEcPodjpXbXm3ikViPq+db+Px2yTaZ6T4Sr4rhmAiTECKbHKZRGZVW8Ya1/AGsr87WzC4tcUz4p2olxyF4sVhUhw7ssiNJPAjq+sD/o/0lwLoUuBmXY3FP8AA9nJMNA0HEMTCkGqBu8d8TIkZPcGNb5YO7srDKpJI1A1oxvbCCF3fBYWNJXADzug7x7W1KrprYHXnyrXXHlzzvv+G22TBx410j8r72Y4pNPhIp8TB3Erglo9dNSAbHVQRY2OovXchuaxuPtJiPrCYh5HkZTzOhX7SgDQXHQdK2Xh0iyorobqwDA+RqZ+PbFrbLBya5t68IztA7JGpiN9zIobK+Qc1vvqRpTDhHHS1rnOpLC33QoXnzvfXztbep7ieCDXkRFaREYDOSFsbXvyNuRNU6HCLADYL3jWzZb5QBfQX9fL0rndSR4tjTK9hsP8v/n9ajeN4XNH3IKKXBGaRsqKBZjmP8I96kMFBYZjzpzwHBpPjWDqGWOPY7ZiV/IGgqXCOyWHuAO/xsgtdUvFALdTbOw28jSXajhrd4BPhu6yoI4lVQIVUG/g1Nzr8RN/IVtsMKoLKoUdALCvZYgwswDDoRcUSIiGF8N7NzYgt3UbFctr7C2mtzp8qvHCPo7VTmncHUHKmxAFrFiL/Kr7GgUAAAAaADYV1RTXh3Do4EyRIFW97Dr1JOpNOqKKAoriWUKLsQBcC56nQVCcW7VQQB7tdo3VWUHxWNjcdRrQT1eA1lPaL6TiuZYrCzhke+pTTQrsdwaZdlvpFZu9s4JMjHKwuLsC5A6a5tPKg13F4tIlLyMFUcz/AJvWRdvPpIuDHFou2h1Pr/aqx2r7dy4gkZieQHIeg5VXeEcFlne7K5BF76gW08V9b2Bvbn5URcOG45sRhI5PtAZXHXKSv8oBqw8LnMSkMtw6jQ/CbHY21Gl9RqDYimHBuAmGI2ByE6EAgXtqRffrfbSrJEySw+OykDuz5MXj1HllDEeV+lFPuGTDIwA72A/HEfjjJ1uPXkRoeVjpUtggkdmCLJFYgSqozKNLq4A5ZRr5agVS8OXil3KuhK3HTp0KnodKsy8SCpmKshJClovh10zEHQW3sfZuVBa8OwIBVsynY3v+POlqjcDghGiqrEGw8e4c2+I8iTuTpS7Yhl+NdPvLqPfmKB1ai1IxYpW2IpYGgiu00OIbCzLhGVMQU/Rs2wb+9r2PWsewv1vFMi4eJJMVgiJ0nXEnEI5ZgkmHeVtFZgc+UGwCsLC9xu1Iw4ZEXKiqi9FAA+QoKBwD6Oe4klInyYaSTP8AVo40F1IF4pZCCzxalcgsCPXTntziJcBFCmEyxQ5BGWUZpBkACKXa5tlvYm50OtaA6Dm9QPavCQvhZlcswyE+BczAjUFRzINbcNoreJtG4aeRWbY5is6lh8+JZ2LMxZjuSbsfc1wFvXV+iG/O+mtczGwu7BR8v+pr0PZ5jrMvGsPM9BWh/RrxjLG0UxCx3vFc/E2pZFG7n7VhoNb1nUUbv+rAVOcj6D2G5qa4Bw79KpiV55VOjsbKvX0HLTz20NcfKmtqTV3cOtq5Is07iGPea6x+GMfEx2Hmx5nov9r0yjwKjxG5A18W7H7x6DoP8L6GE2GfKANkX4FPX9pvM/nrSOMkvXxX3zPF4gKpY7D8akPo8w5vLI25sL+Z8R/C1VjiOJzSZR8Cauep5LWidlMGY8MgPxN429W1A9hYe1BMUUUUBRRRQFFFFBlX0ycVlw7wkOwhkGVl5FhdgT52B+VY3xPtHIxa3kDc78r/ADA+dbv9NfDe9wOcC5RgfQ7g+5GX+OvnoYImQqL5T/Kbaj0BB9qgazu7g6lluLH1F7fL+WnHDS6swUkMdbja6a79dD63tzqU4XwN3umXxHT+MZio2+8rqfVetWng3YWaZI5EQmxVWuP/AExmN+TI8b+itz0qbjsukV2a4ck8ysSRmsRYX8V+evLU+3vWnYHBrEMqocoF/EvhHmdgpAFtbDWxGgqhcG7OmHGS4bEtlCEi0TnvQ2jIyDLdwwPLnva1XniGC7hVMSHMgJ73Es0r+H7qMTYDTW6HTarEprSSfGXiACaEgZholgeRPxNz8F9SQbCoHEEnxIdxsNmG4PmQCbdQTVK7QcbedvFK8p22AUegH9TUt2Q4jth5G8Wpjudbakr5kbjqM3QVRZsK5db6lt+ug/parPweTwkGonhjfV5e+CZhZg6j4lJ1zqNieduYNx5vOzkoYHW/hHP/ADnQSkSNHrC5j/Z3jP8ADy/htT2HjrL+tiNvvReJf+H4h8jTQiuc1BLQ4rDTaq6E+Ryt/Q04GCt8Mjj5Ef3/ABqu4iBH+JFbzI1+e9IpggvwPLH+65t/qvQWnxj7an1U1w2J6lPxquh5wPDin/iQH8iKDiMV/wDkL/y//nQTj41RyQ/P+1NpeJN9lVH8J/6VEs+IO+IHtH/djSZwzH4p5T6ZUH+lb/jQUT6SsCFlSVSVaXNmVdLkW8dhzN7GobhHAppP1cFz959R+NamnD4gS2QFubMSzfNiTTjPauuvLtFIrr7uK3Cra82mfpCqcP7FgkNiZC5+6ui/5/YVasPAkahUUKByFeFq8BrnvktfvLppipSNVgs7VBcSxRvkX4z+A6074hjbeFNXPyHmf7c/xqPEWQfedtzuSdrfP+1YNj3g/ChNMkP2R45D1A/qTp6E1p1qhey/CO4jLP8ArJLFvIcl9vzqboCiiigKKKKAooooI/tBw/6xhpYr2LoQp6Nup9mANZJ2Y7ERzQLiJHRI4yQ4fQKFPjQjllVpY990U7VtZrGu3PDpIMZKiSZIcT4tR4QzWsbDpMtz5SjpUlU3Ni+HYJrKDPISGDX8Fx3RLaafF3chsPt3GhtUFiu3c890jXuldPAqAaEXOUnqQGQ+eW2tRUnB+5BGIkRWiVWEbm7SRlXByqpuSFzL5mNN7CmHEu0mDRJIo1Mqut0kbwtG9zcqBv4ssu+5Napt4hnpHcdSZDFjmJYo6pI1/EL3ZS2nMaj97yrQe3XE0xMEbQHxuoLjl/grL+L9tpcStpSMpXu5FGi2JLK5UADMrFtR+z0rQOxuH7+GOGO3faqxP2VFrsRpcC49bgc6yiJ7JOvCmpgO7KoiNLO5sqqLkk/kNdzoK03sL9FqxMuJx1pJ73VATkj6fvMOtWfC9l48JDIcMoOJZf1jnxM3kTovOwGgNRGC4z9TklfFypAHC5IS3eSMwJuyxqSxNjrbe4rYwPeO4ARuCNFJ0I5cyp6qN+o9L2jPqjo2eEhWO6n4H+Wx/aH4014lxvFYu4w2GYKdpcTe42sUw6WsehexqwYHh8yxjvUAbS+wBNhcjUhGvrlJsfKgQw/EwSFcFH6Nz/dOze2vUU7ZhYnSkcRArAh1DDncbfvA6r76dKYyYKRR+ikuLEZXuwt0DXzD5sPKgkFkv/g/ravb/Ppz+VRJxLIPHHIttzbvU+aDOB6rSkOPVtFZHtuFcEj1U2YfKgkyf8968zbf51pNZhofTl70CUdR/l6Dq/5f0rk/3/pXnejqP8FBkHQ/KgLf1oqPxPGoU3kS4+yDnb/hS5+dNn4lK+kcRA+/L4R7INT7kelBKT4hVBLMABuSbAepNMTi2k0QFV+8RY+wP5n2FIQ4PUNKxkYbX2HoNh67+dPowWKhQSW0UAXJ62H9TYDmaBBYwug36nf/AD+/PQVY+z/BCCJpBr9hTuN/ERyOug5X11Ojrg/BQlmkAL7gbhT6/abz5a2A5zNqD0UUUUBRRRQFFFFAUUUUBVS+kfhHf4bMCVZQy5huFcZSfY5W/hq20niIQ6srC6sCCOoIsR8qSPj/ABWOxALxyu7PDmVszXNgb/E1zow5Wvewpth+GSSEhFJuMyHqOnra/wAq1vtF2TjTGMzpdm8DHra1j0u6W91NI4XhpW4A1jNwQNxpr+Ct53YVjtlpTMB2XzEF2AWVQp00D6a/irehNW/sFh5sPju+WNiFgZGTMAS2gANyB8SgH92+tSuE4XmzKq3Vx3gA1ykaEG3LUqfIr0q2dmuASDERzkFVaMMb6htrA9GIsdt1NSIk3EOW4dxTF/rZhhYzvHhzZiOhlbxe6qp86luC9icPAc+XNId3N2c/vO13b51Z6KzYk4oVUWVQB5C1dsoOhFxXtFBF4vhV9UNiNgSdPRhqvpqPKoXEYdkOq2Pst/f9W3zU+VW6uWUEWIuOhoKYZbHKbX6N4G+TWv7XpPF4eNh+liVv30v+YNWifg8ZBAuoPIWK/wDAwK/hUXP2cYD9Gyj90vF+RZP9NBXm4ZB9nMn7kjKPkGApI8NHKeb/AJjf1NSk3AsSNs7fxRP/ADIlMX4Ri+UTf8uP/wDtQNJuHE//AHGJ9pWH9aS/8Gi3cNJ/6js/5mn44NjjsjL6LEv5yNS8PZDFP+slyj9/X5Io/moI2JlS2WFYk5k2X8N66k4igtbW+xOgPpzb2BqxYHsLEpu7sx8hl/E3f5MKn8BwiGHWONQx3bdz6sbn8aCpcP4HiJtWXukP2nGpH7Md7+7nl8Jq3cM4ZHCDlBLHd21dvU9ByAsByFPK9oCiiigKKKKAooooCiiigKKKKAooooIXtBwEYixvlYC1+vMfI8/M1GcP7LNdGmZQbNmRLgXO3rb5anSrbRQMuH8LjhVQijwrlB5203+Q+VPbUUUBRRRQFFFFAUUUUBRRRQFFFFAUUUUBRRRQFFFFAUUUUBRRRQFFFFAUUUUBRRR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4" name="AutoShape 11" descr="data:image/jpeg;base64,/9j/4AAQSkZJRgABAQAAAQABAAD/2wCEAAkGBxQTEhUUExIUFhUXGBgbGRgYGB8bGBsaHh0YGh4cHR0dHyggGholHRsdITEhJSkrLi4uGCAzODMtOCgtLisBCgoKDg0OGhAQFywlICQsLCwsLCwsLCwsLCwsNC8sLCwsLjcsLCwsLCwsLCwsLCwsNCwsLCwsNywsNCwsLDUsLP/AABEIAMoA+gMBIgACEQEDEQH/xAAcAAABBQEBAQAAAAAAAAAAAAAAAwQFBgcCAQj/xABHEAACAQIEAwYCBgkBBgUFAAABAgMAEQQSITEFQVEGEyJhcYEykQcUQlKhsSMzYnKCssHR8KJDU5KT4fEVJHPC4hdEVGPT/8QAGgEBAQADAQEAAAAAAAAAAAAAAAECAwQGBf/EACgRAQACAgEDAQgDAAAAAAAAAAABAgMRBCExQRITUWFxgZGx8AUU8f/aAAwDAQACEQMRAD8A3GiiigKKKKAooooCiiigKKK8oPaKguNdqsPh7qzZ5B9hLE+/JfeqXxXtviJDZCsC9Bq59yPyA9aDTZ51QXdlUdWIA+ZqFxXbHBp/tg37gLfiBas0+pzTNdw7HkZCb+wPit6VJQ9nWGrkKPPT8WKn8Kuk2ss30iYcfDDO3soH81/wpD/6irywsvzFRScGj/3gPp4vyX+tOIuAIRcB+moK/mRenQ6nw+kZPtYaYehU/mRTvD/SFhG+ISp+8l/5Sah27O9A3zH9b00n7Pno/wAgR8harqDqvmC7RYWXRMRGT0Jyt8jY1J3rHcTwM/sn1BU/I+H8a7wRxkGsMkqAcrZkt8mUD2HrU0bbBRVB4b2+ZCFxcJAO0kex9r2I81J9KufD+JRTrnikV1/ZO3kRuD5Gop3RRRQFFFFAUUUUBRRRQFFFFAUUUUBRRRQFFFFAUUVHcb4xHhoy777Ko3Y9B/U8qBxxDHRwoXkcKo5nr0A3J8hWe8b7WzT3WK8UW17+NvUja/3V189aY43Ey4t+8lOmuRAbKB5dB1bc/KpvgvBM1mI05G38o5Dzq696K5guCSSHQFB1teQ/PSP1Nz5VZMF2Y7vKY0Qkk5yxN9jYl/iNjbQVaIMGkY29v70MxNNmkXFwsgeOU/uxL3a/PVj63FOI8FGuoRb9Tqfmda6nxSqwU5rsQNjYXvudhsaazSSk5fCpfvAtviWwOVr7a6aW0zCop95UwfiKkMF+MR51DAgMCCRbrqNRuLV5h2syhM+oOdGJOUgXBJOxvpvrf3rpcCpRFcaqoU29OvrqCNaBt9akZkZAdUN0JGUMGAYMdwddCL8tCKlI/EL2IPQ7iuI4Qvwi22vPQAepNgPlRiMQka5pJFRerGw9AOZ8hegJIVOhA1plLwsboSp8q7wvFopnaJC4ZVDDOhQlTsyq1mKg9QN6eo1/XY+tBWeJ8PJFmA82C3B/eXn+fnVdGGlw795A5jbllN1byuf5Wq9cb4jHBGXcE2F8q2L22vYkaX0v1IA1NNcVgQwzLpcA7aG+oup/71doV7M9t1lIixIEUuwOyMff4G8jvyPKrjWTcS4UGuGGUgaHew/9yflUl2V7VPh2GGxZ8GySE3yjlc806Hlz8orR6K8Br2gKKKKAooooCiiigKKKKAooooCiig0DXiWOSCNpJDZVFz1PQDqSdAKzHE4h8XK081wgNlUbDog/Njz9BpJdrOIHFYkQRn9HGdTyLfabzy6qPO9JcIwoxEuVR+gi09f73OvpbrVEnwDhJlIdh4eQ2B6ei9BVtICDTemySGMOQFypoV+0bAE2O3PQW1tUfJlWXPGwLMEBS1yRckte9xo177aWqBTiOPyXFje18xHg31vzJC3aw5Kab4pHLhXyMAC3NQwFgbgX1UkEb3v1FPpMJdbFmOoOY2uCD6WA5W6E15DhVX4Fty1J0G9hfYeQ0oGeHRiliquAxtnva24tcEm17XOpAr1cCPDmLEquWwJC2vfYa8hudgKkSlgSxAA3JNlHqaaYziARUKKJM4JU5gsVgpa7PrZcoJ0BvagXWImw/AU2xPEIInCPKiuxChb3NzoL/dv52qM4dxR55GjkK928YIyq0TJm0Wwks8iuL5ZF0vGRYU3lwdjJEwGwkRDpC6oF7yIr8OfTOGIv+kU38LCsZnTZjp650kOIY2UP3S2Qs2VSLGRvAXJBeyJoGAFmJKnSwJDbhE5dFV5BJiIczXy2fIzOlmB/2gylWtpmSlI1ebD3lIEq+LMm+UHNFKBuGsFbKeYYbGuhg3z98ohaUut3ysiiIhBIFPibM2QNba4Hmaddrqvp+Mfv78vihcRHiIu7dFDy2VO8lkVw8hIbwG5eKOVQ2mgUlPDYNVixa97E3dylM6lRItiUOoDDcGxpPGQMsgeHDwvJrllksO6v8VyBmIN9AtzcnYUlwTgowyyKhOWSR5ChJKqz/Esd9VS+tj1pWNLmtF9W+/7/AI4wHAI437w3MmcODmbwv3YjYKxJdo2AvkckA69LS7rcedeKvKuhWTSjMZhAwsfmNweoqt4/h4e8T2D/AGG5a/8Atba3I+1XPELz+dRXFcB3iaWzDVT59D5Hb8eVA17BdoWVvqc5swuIyfL/AGZPpqp6adKv9Y9xaPvo+/W4liIWTk2huG/eB59VboK0Tsfxz63hw5/WL4ZB+0OfoRY+9BO0UUUBRRRQFFFFAUUUUBRRRQFRHanin1fDO4+M+FP3m2Ptqfapes9+kPEGXEwYZegJ/ec5F+QDfOgg4wYcNmH6yciNOtiSPmdTfzFaB2W4WIYlXoNT1Y7n/PKqsIBJj40HwYePMB5myr72F6v2HjsoueV/f/tQN8fEjNYk3tawYgsOhA3FA6bD/OXKmuJ4pGhKoGlk/wB3EuZv4j8K/wARFRvG+KSCATQEshidlVQO8ZwMwjzEHLcBgdCbrbc1NiZxMixqXkNlUXJIvYeg/tURiO0QWRUEfMBlZgJ8p+0sIuxAHiINjlBNtKZ8NmWKQxysHXEKhDKWaORHuvefpGZgcxWNvER44jpm0SxuHaPv0Kyvns6vHGZGTEoAInyjUiRFS50XNHICRmopTj0bCaPvJWETSavZWyKwCx2V1ZAglsGbLm8cetr0pwVWs+GePKULXfXJ3ubMdDfKjh1kVQbZWdLDKRS2Gw2eE4eUGR41BIcHKUkzfoi50ksoKFr38KsR1e4fhEaABAyASCS4dmdmAA8bsSWGUBSDfQAUFdk4Q0qxQMhWONmCy94Cyw2zLFr4xNHKseVrEWiVs2pFWDuO/VGlhVSdWjkVXsRfKdCVzDcEcmIp8wVbtoOZOg8rk+mntVY7T8ailhlgw+PhixJAy5ZRmFiCb2uyggEEgc6pEzHWFhXBoHMmUd4yqpb7RVSSo9ASbetKE0nBiUe+R1a29iCR6jcV21EBFI4iIsrKGKFlYBl+Jbi2YeYvemnHfrHdf+VKd6CCA4GVhzFzsNieZAIBBII5UGZ1DwmOSJywYsGyi1syMh2a5GVgPhN1sASHnCC6oY5STJGxUMQbOD4lK3JZwAQpJOa6G/UmOgkkw6o6Wdu6Eli4CjMveMjAAkqLlepAvzqM7YAph5GiJV42WRW+0GU6m/Pwlh7087IdqRi49SBKvxqP5h5GsPXEX9Eur+peeP8A2K9a71Pw930k/We7LHZ3JQs0lhlBBVbMdLOxJIAH2W20prFi0MjRXOZRcgqQLHoSLHcbE2uKk8SQfFs33hv7/eHkagFwqRyoywM8hzAy3zZVJLMzO7XszHYXNztYaZuVHcVi7jGxuf1OKHdSdBJuje+g/wCLrTbsnifqePMJ0STweWuqH2N1/iqc7VYAz4OVR8ajvEPMMniBHyI96rfan9IkGJTQuqm/nbMPkwNBrlFM+E40SwRy8nQN+GtRnFu2GFg0aUM9rhU8RPlf4QfUign6Kr3Zzthh8WcqMVk/3b2DddLEg252OlWGgKKKKAooooCiiigKzZH7zikz/wC7LW9I47D/AFMK0mst7MyZsXiz+xJ/qki/tSBJdkFLz4xzzxAiHpGqL+ZPyq+TDTT2qm9iEssh5nGYgn/mMP6CrnLtQUfjGGSOSPvRfC53Lpeyr3xAMhA+1FLbXTKs7N9mnfAZ2kWSJ5VYK5SOUWu0keuYaWfw5HJH2zIvKprG4fNblY5gbX5WZSOYZCRb35UYWFMq5YwAvwDKBl5eEbLoSNLb1FQ/DeB5cjBpFWNZVjiIUJCXIzZTa7ILeAHwhbb2FpiLD/CXbM4TKzDwhtrnLc89QNbXPWnNc2qoKbY/ErFG8jmyoCx/7czypLivGMPhgDiJ4ogds7Bb+g396qn0qwTTYWOLDN45H8NmtcqrSCzXtyuDfkKCgdre3eOhxYGKw3/lrXWFvhYEaMWG7j7uw6c6oOL7RMcbJioUEOck5BqACACNAL335b172qmx2aOPHtNmRLxiXVspJF77m5Xc9KgaCz8L7RNJxD61iZ5Y2Y3aSIlStgFXRdSqgDTXYCtu7CfSDBj3aAZxIouveABpFAF2sNA176dK+aq0b6K+N4aPExIcMRK2ULMHJIfUfDbZs1t9AaDesdIlmjMwiYqTcModV+8M4IAB5kEV5whRkY94ZLtbObEsAqgElQFN99ABrXmM4LDLMk0kYMkYIUnaxuLEfaGp0PU11w+VrtmiMQZvCCVJ0AF/CSFva4W5OntQVH6QeLGCIIAC0xZNdguXxH12A9azXDYh42DozIy7FTYitp7W9nUxsIQnK6tmje18rWIseqkaH2PKs9T6PMdntaED7/eXX1tbMfkK4OViyXvE1ev/AIHn8PBxrUzTETvrvzC79lONNisLnf41bKx5Ei2v408mVmUhXyNybKGttfQ6Hpr1o4PwdMHhVhUlrElmO7OdSfIdByAFN+JSIIyJImkjY2cBA6gDxXdSb5bgagGxsdBqO2sTqN93lc9qWy2nHGq7nXy8F+A8P7l5M0jOsjA5TfQ2ysbknVtyBYabXuTWcPg3ThiJIczQvJHm6hZGCn1ykXqy8CxsU0MckBBiKjLbYAaZbciLWtytUTMCcFjL8sTi7HyBNZNTPe0PaKSGKJGlkEYDZVViADmYG6gjOp871SsV2pbURqqi+o+yfMDdT5VJ/SAngw7c7TX9MwP5mqVagkI+LSpIkqSuJVIZXvqpB0seenWvp76Me3C8Tw2ZgFnjssqja/3l/ZPTlqK+UgKt/wBGvGJsFi1xCKzRrdZwNbR7liPK17/smg+saK4ikDKGBuCAQfI13QFFFFAUUUUBWWdmIWXG40FTlMb2a2hKtGSPUa1qdZ0pMXFu7PwSd6PdwCPz/CgluzXhadPu4pj7SBJR+ElW1xpVUwUeWRzbWRFb1eLwH/SIhVjxmPSNM7k2NrWBZmJ2CqoJZj0AoEsZiEjXNIwVQVFzsCzBV+bMB712RUPiuMYWZGhmLxrKCmWeN4c2bw2BkUAk3sBe96zjtZxbFqxgnmkKICj5BkLZFtIdLZmMTJiV1OqyKNVoL9x/tjhsKNS873UCKBe8cls2UaaC+Rtz9k89Kz/tD27xjnI0keAB/wBjGPrGPbS4XIPDESPvZSNKiuFRStLYJIzNnSUQXDZXKd+qFRcDP3eKTkVd+Y1sHA/o9xIFi8PDoToUw3jxDjbx4h9VuToBpr8NE2pmKhWNi8gTDvIPFJiz9a4g4IAGSAeGIm9vEFP7WlaR2Z4biJOGxpJHIj4d74YvYStBl8GYAnJJ3blMt9Coqf7M9k8FhQHw0Klm175jnkbqc7ajXparARQ0+WuM9icXGJp53Tu11713JMhvZVA1YyHbKdtb7GqiBX1f207PpiMLMvdCQkBilyuYrrcEbSW2NvI3rJ+FQ8MjglQRYkNNGUL+BioNjddtdBW2mK943WNtWTPTHOrSzDD4CV1ZkjdlQFmIUkAC1yT0FX7s7jsOcGznCquJvZJV06eIa6EAeYvS3ZycYHMIWeS+b4wFXXTVQTfbrSM0pclmOpPIAD2A0FdnH4dt+q/ZxcnnV9Ppxz9W29kuM/WsMkhIzjwyDo4Av6A/EPI0q2Akacl5GMACMiAhQJLyAg5QGZQuQi5Ot+grMfo/479WxIVjaKWyt0DfZb5mx8m8q2M1zcnD7O+vHh1cTP7XHvzBthpHLOGQhVYKrE6uMoJa3IXNvPKaQ/8AF4zAuIBPdMqMHIsMrkBTbcAlhS/EsIZYpIw7IXUqHXdSefn6V7w/CFIUjdg5VQCctgbbabWAsPaud0mOPnKSRLLojllzXFlfTKpG928ViPu670kmHylxnZlZ2ZQ1jkB+wDa5W9yL3IvbYClO1EkHdBMQGKu1gQNVI8WYndbC5v0zHa9qrDjcXiSBCgijUquYMdluxtIbEghUQMgcHMTqCKqSuOEhscoAAuLACwG3T/Nao6ORhJjnJWSOeUDke9xMjK3rkAHpVmwkT4XCv4jJIqkrqT+kKgBQWuSDKSRfbPbYACB41hRHE0KbKkMC+iJr+LVFZT9IK/o8ILgERyN82FQPB+BtKhkZlSIOELn7L2LAEcswBA6kAVonavgySMpaO4RAVJkIDBS11CgeepvVN4VwN8Rivq6uEaRvDe+XMAWW49rD1rGbRE6XXTZHBNho7XjMzElXU6ITtmQjr4tP/wBincUtheJYhkXKSqIjRs6rYgEkrn6rdib8hI42q28P+j0gp9YywiQPcSPkZJFvqvMgAXuOgqWPGeGYQLtiO8wrq42RnQsF0+8bMvy61jOSN6hYp5le/oixkrYFYZ795Ccmu5TdD56G3tV4rIPo27ftjOIRxsFVWwgAA/3ilcw8zufS1a/Wdd66pIoooqoKKKKAqj9uMMUnimG+lj0ZNj8j+FXiontPgO+w7AfEviX1H/S9AwedLrJycoyc9XspX3J/AVVu3fGMVCkn1dWMyRqMPYZrhie+kUfalRcgAIuoZjqGNpLs7N3kTQm+ZLsutjkPxAdCp1HqKlUwneRKJ/Fa3jU5TofDIpGqON9NrkaigzfskZGwpM8OMjJinTET4mUhJXZT3eRXu7yZ8oUALa5NybVeO0nCUeTDTzIcpMSSi5GVte6c23Ad2iYDdZtbhdI3tdxOSByMBhxicSjBXnnkziHPkuFUtm+GRWbIAqhwW3tUjHh8WrLhcc6YmLFK6vJZIljORyY0S+aQm2/LU8qD3g/G4skC4HCsYWIVrJkMYWykMps2cLkYA3JX2p9jeHifFkHE3VI1WXCghlcFi15EOoBFgDpzvcG1VnELijG0X1iKBISy4lwRAO+scsmdTmPeh0lItYkWLaMGl+GYjCwy2hmLKQ/wuDAJgpzaDxlmEbnUsB3TgWa9BZcDhEhjWNBZEFlBJJA15nU+9IxcVgaQwrNGZV3QOC/wh9v3Tf0qBBxWIiw/fTDCszZHC+HvXIUjIGGYDSSy3F8qk5luDD4Pi2EikyYTDvK+VMjKActm7lsqb+CzPY8maxAaguvFuJxYdA8rZVLBRYEm552GtgASTyAJrJu3/Bfq+IzoP0U3jW2wP2gPK5uPJq0HhvBpnlaTF5JFZCMjgMoYZB4EKkRqchk3v+lsw8AIddsOCfW8MyD418cZ/bAOnoRce9dHFy+zyRPie7k5eH2uOYjvHZhlFdEW0IIPQ7+/nXlq+8845tWydguO/WcMAxvLFZHvuRbwt7jT1U1jtqtn0c4bEriVkiiZojdZDsmU87nQsDYi19j1rl5mOLY5mfDt4WWaZIiPLXa6rykpZwB518N6FDScJhRpbLmEjiRlY5kDiwBVTou3KnEUdgANOgr3elo150QliANM3wr429F1H4i/sKqPEXJcA6WuzeTNr+A/KrPxaTKmo0Op8wLWX3NvYGqfjULpJdlUsGGZjZQTYXJGuUEi/kTRWUcY4/iJpLqjWV2K+akm3tbl5139ckhxkDL4ZCqsp6MNV/K3oatbcExCjTF4Et0KuOR5301sL+flVV7X4LERTxNPGquO7sUOZG10Kkbg1jaq1n3IvtB2kxOJlJnkZysjnU7X0Ki2y6aDlemnDOFSzMMqnRiCTy01/wA86u83B4SZpMouTnB89P739RUgCsfeFQL3jNvUAafP8Kb9wY/R1wd8NjMJKT4u+KED9rT8q+k71j3Y/ASTYxbJ4I5zIxtoFUNb3LEaeVbFVhBRRRVBRRRQFI4trI5teynT2pavG212oM84khgmWeLa4YdNeXoRp71Lz458oaBVMchRlvqbhv0sRH2XKXynmRbpeK4hiFGHOq5onKDXRlvYA/ssltR0uNQKS4RjljBuC2GlNnH2kb22ceW4AIoGfaXgmFninc41sPHO4WQ6Ed4oCMlyRkZhGqspNm7tNucf2Z4cQokwQxOIxGqd/ijnkgAKHKiNZEDRlt2uCQLnUC0cfsojM8inDXu5aPNFKhKFZHZRdHjyg321udAbR/Do8ZjzMskwjhMfdxPC1kIK5kmRdGBJAur8vh0JuDjj0ccrxStIc4KR4gYZxmimKuInQtp8TyQXtqJ9fhuO+AMGwqRcPw7xR92xEhcB1OZnWM94Cwd7hiSLL3pIvVkwfZmNS5cmQSIIyjBRFkUkgZFAW9yST1Y2AvUyEtQVjC9nS799icneNEiOIyfGVysGZrLdlcXWwFve1TeGwkcYIjjRATchVC3OmptudB8qdsK5IoEyK4NKkU2xeKjjF3cLozanUhQWaw3awF9KDKPpJ4H3OIEqjwTnYcpOY/i+K3XNTPhfYrESL3kmXDxAXLynLYdcp1+dqtHHPpAZsK+IwMCyBLOhmZVLxBikkkcYbvMqNYFmCjxE8tahiuOYjH41pBDiDAkcMGLwRBZrTZ1dkUb5SEcPodjpXbXm3ikViPq+db+Px2yTaZ6T4Sr4rhmAiTECKbHKZRGZVW8Ya1/AGsr87WzC4tcUz4p2olxyF4sVhUhw7ssiNJPAjq+sD/o/0lwLoUuBmXY3FP8AA9nJMNA0HEMTCkGqBu8d8TIkZPcGNb5YO7srDKpJI1A1oxvbCCF3fBYWNJXADzug7x7W1KrprYHXnyrXXHlzzvv+G22TBx410j8r72Y4pNPhIp8TB3Erglo9dNSAbHVQRY2OovXchuaxuPtJiPrCYh5HkZTzOhX7SgDQXHQdK2Xh0iyorobqwDA+RqZ+PbFrbLBya5t68IztA7JGpiN9zIobK+Qc1vvqRpTDhHHS1rnOpLC33QoXnzvfXztbep7ieCDXkRFaREYDOSFsbXvyNuRNU6HCLADYL3jWzZb5QBfQX9fL0rndSR4tjTK9hsP8v/n9ajeN4XNH3IKKXBGaRsqKBZjmP8I96kMFBYZjzpzwHBpPjWDqGWOPY7ZiV/IGgqXCOyWHuAO/xsgtdUvFALdTbOw28jSXajhrd4BPhu6yoI4lVQIVUG/g1Nzr8RN/IVtsMKoLKoUdALCvZYgwswDDoRcUSIiGF8N7NzYgt3UbFctr7C2mtzp8qvHCPo7VTmncHUHKmxAFrFiL/Kr7GgUAAAAaADYV1RTXh3Do4EyRIFW97Dr1JOpNOqKKAoriWUKLsQBcC56nQVCcW7VQQB7tdo3VWUHxWNjcdRrQT1eA1lPaL6TiuZYrCzhke+pTTQrsdwaZdlvpFZu9s4JMjHKwuLsC5A6a5tPKg13F4tIlLyMFUcz/AJvWRdvPpIuDHFou2h1Pr/aqx2r7dy4gkZieQHIeg5VXeEcFlne7K5BF76gW08V9b2Bvbn5URcOG45sRhI5PtAZXHXKSv8oBqw8LnMSkMtw6jQ/CbHY21Gl9RqDYimHBuAmGI2ByE6EAgXtqRffrfbSrJEySw+OykDuz5MXj1HllDEeV+lFPuGTDIwA72A/HEfjjJ1uPXkRoeVjpUtggkdmCLJFYgSqozKNLq4A5ZRr5agVS8OXil3KuhK3HTp0KnodKsy8SCpmKshJClovh10zEHQW3sfZuVBa8OwIBVsynY3v+POlqjcDghGiqrEGw8e4c2+I8iTuTpS7Yhl+NdPvLqPfmKB1ai1IxYpW2IpYGgiu00OIbCzLhGVMQU/Rs2wb+9r2PWsewv1vFMi4eJJMVgiJ0nXEnEI5ZgkmHeVtFZgc+UGwCsLC9xu1Iw4ZEXKiqi9FAA+QoKBwD6Oe4klInyYaSTP8AVo40F1IF4pZCCzxalcgsCPXTntziJcBFCmEyxQ5BGWUZpBkACKXa5tlvYm50OtaA6Dm9QPavCQvhZlcswyE+BczAjUFRzINbcNoreJtG4aeRWbY5is6lh8+JZ2LMxZjuSbsfc1wFvXV+iG/O+mtczGwu7BR8v+pr0PZ5jrMvGsPM9BWh/RrxjLG0UxCx3vFc/E2pZFG7n7VhoNb1nUUbv+rAVOcj6D2G5qa4Bw79KpiV55VOjsbKvX0HLTz20NcfKmtqTV3cOtq5Is07iGPea6x+GMfEx2Hmx5nov9r0yjwKjxG5A18W7H7x6DoP8L6GE2GfKANkX4FPX9pvM/nrSOMkvXxX3zPF4gKpY7D8akPo8w5vLI25sL+Z8R/C1VjiOJzSZR8Cauep5LWidlMGY8MgPxN429W1A9hYe1BMUUUUBRRRQFFFFBlX0ycVlw7wkOwhkGVl5FhdgT52B+VY3xPtHIxa3kDc78r/ADA+dbv9NfDe9wOcC5RgfQ7g+5GX+OvnoYImQqL5T/Kbaj0BB9qgazu7g6lluLH1F7fL+WnHDS6swUkMdbja6a79dD63tzqU4XwN3umXxHT+MZio2+8rqfVetWng3YWaZI5EQmxVWuP/AExmN+TI8b+itz0qbjsukV2a4ck8ysSRmsRYX8V+evLU+3vWnYHBrEMqocoF/EvhHmdgpAFtbDWxGgqhcG7OmHGS4bEtlCEi0TnvQ2jIyDLdwwPLnva1XniGC7hVMSHMgJ73Es0r+H7qMTYDTW6HTarEprSSfGXiACaEgZholgeRPxNz8F9SQbCoHEEnxIdxsNmG4PmQCbdQTVK7QcbedvFK8p22AUegH9TUt2Q4jth5G8Wpjudbakr5kbjqM3QVRZsK5db6lt+ug/parPweTwkGonhjfV5e+CZhZg6j4lJ1zqNieduYNx5vOzkoYHW/hHP/ADnQSkSNHrC5j/Z3jP8ADy/htT2HjrL+tiNvvReJf+H4h8jTQiuc1BLQ4rDTaq6E+Ryt/Q04GCt8Mjj5Ef3/ABqu4iBH+JFbzI1+e9IpggvwPLH+65t/qvQWnxj7an1U1w2J6lPxquh5wPDin/iQH8iKDiMV/wDkL/y//nQTj41RyQ/P+1NpeJN9lVH8J/6VEs+IO+IHtH/djSZwzH4p5T6ZUH+lb/jQUT6SsCFlSVSVaXNmVdLkW8dhzN7GobhHAppP1cFz959R+NamnD4gS2QFubMSzfNiTTjPauuvLtFIrr7uK3Cra82mfpCqcP7FgkNiZC5+6ui/5/YVasPAkahUUKByFeFq8BrnvktfvLppipSNVgs7VBcSxRvkX4z+A6074hjbeFNXPyHmf7c/xqPEWQfedtzuSdrfP+1YNj3g/ChNMkP2R45D1A/qTp6E1p1qhey/CO4jLP8ArJLFvIcl9vzqboCiiigKKKKAooooI/tBw/6xhpYr2LoQp6Nup9mANZJ2Y7ERzQLiJHRI4yQ4fQKFPjQjllVpY990U7VtZrGu3PDpIMZKiSZIcT4tR4QzWsbDpMtz5SjpUlU3Ni+HYJrKDPISGDX8Fx3RLaafF3chsPt3GhtUFiu3c890jXuldPAqAaEXOUnqQGQ+eW2tRUnB+5BGIkRWiVWEbm7SRlXByqpuSFzL5mNN7CmHEu0mDRJIo1Mqut0kbwtG9zcqBv4ssu+5Napt4hnpHcdSZDFjmJYo6pI1/EL3ZS2nMaj97yrQe3XE0xMEbQHxuoLjl/grL+L9tpcStpSMpXu5FGi2JLK5UADMrFtR+z0rQOxuH7+GOGO3faqxP2VFrsRpcC49bgc6yiJ7JOvCmpgO7KoiNLO5sqqLkk/kNdzoK03sL9FqxMuJx1pJ73VATkj6fvMOtWfC9l48JDIcMoOJZf1jnxM3kTovOwGgNRGC4z9TklfFypAHC5IS3eSMwJuyxqSxNjrbe4rYwPeO4ARuCNFJ0I5cyp6qN+o9L2jPqjo2eEhWO6n4H+Wx/aH4014lxvFYu4w2GYKdpcTe42sUw6WsehexqwYHh8yxjvUAbS+wBNhcjUhGvrlJsfKgQw/EwSFcFH6Nz/dOze2vUU7ZhYnSkcRArAh1DDncbfvA6r76dKYyYKRR+ikuLEZXuwt0DXzD5sPKgkFkv/g/ravb/Ppz+VRJxLIPHHIttzbvU+aDOB6rSkOPVtFZHtuFcEj1U2YfKgkyf8968zbf51pNZhofTl70CUdR/l6Dq/5f0rk/3/pXnejqP8FBkHQ/KgLf1oqPxPGoU3kS4+yDnb/hS5+dNn4lK+kcRA+/L4R7INT7kelBKT4hVBLMABuSbAepNMTi2k0QFV+8RY+wP5n2FIQ4PUNKxkYbX2HoNh67+dPowWKhQSW0UAXJ62H9TYDmaBBYwug36nf/AD+/PQVY+z/BCCJpBr9hTuN/ERyOug5X11Ojrg/BQlmkAL7gbhT6/abz5a2A5zNqD0UUUUBRRRQFFFFAUUUUBVS+kfhHf4bMCVZQy5huFcZSfY5W/hq20niIQ6srC6sCCOoIsR8qSPj/ABWOxALxyu7PDmVszXNgb/E1zow5Wvewpth+GSSEhFJuMyHqOnra/wAq1vtF2TjTGMzpdm8DHra1j0u6W91NI4XhpW4A1jNwQNxpr+Ct53YVjtlpTMB2XzEF2AWVQp00D6a/irehNW/sFh5sPju+WNiFgZGTMAS2gANyB8SgH92+tSuE4XmzKq3Vx3gA1ykaEG3LUqfIr0q2dmuASDERzkFVaMMb6htrA9GIsdt1NSIk3EOW4dxTF/rZhhYzvHhzZiOhlbxe6qp86luC9icPAc+XNId3N2c/vO13b51Z6KzYk4oVUWVQB5C1dsoOhFxXtFBF4vhV9UNiNgSdPRhqvpqPKoXEYdkOq2Pst/f9W3zU+VW6uWUEWIuOhoKYZbHKbX6N4G+TWv7XpPF4eNh+liVv30v+YNWifg8ZBAuoPIWK/wDAwK/hUXP2cYD9Gyj90vF+RZP9NBXm4ZB9nMn7kjKPkGApI8NHKeb/AJjf1NSk3AsSNs7fxRP/ADIlMX4Ri+UTf8uP/wDtQNJuHE//AHGJ9pWH9aS/8Gi3cNJ/6js/5mn44NjjsjL6LEv5yNS8PZDFP+slyj9/X5Io/moI2JlS2WFYk5k2X8N66k4igtbW+xOgPpzb2BqxYHsLEpu7sx8hl/E3f5MKn8BwiGHWONQx3bdz6sbn8aCpcP4HiJtWXukP2nGpH7Md7+7nl8Jq3cM4ZHCDlBLHd21dvU9ByAsByFPK9oCiiigKKKKAooooCiiigKKKKAooooIXtBwEYixvlYC1+vMfI8/M1GcP7LNdGmZQbNmRLgXO3rb5anSrbRQMuH8LjhVQijwrlB5203+Q+VPbUUUBRRRQFFFFAUUUUBRRRQFFFFAUUUUBRRRQFFFFAUUUUBRRRQFFFFAUUUUBRRR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5" name="AutoShape 13" descr="data:image/jpeg;base64,/9j/4AAQSkZJRgABAQAAAQABAAD/2wCEAAkGBxQTEhUUExIUFhUXGBgbGRgYGB8bGBsaHh0YGh4cHR0dHyggGholHRsdITEhJSkrLi4uGCAzODMtOCgtLisBCgoKDg0OGhAQFywlICQsLCwsLCwsLCwsLCwsNC8sLCwsLjcsLCwsLCwsLCwsLCwsNCwsLCwsNywsNCwsLDUsLP/AABEIAMoA+gMBIgACEQEDEQH/xAAcAAABBQEBAQAAAAAAAAAAAAAAAwQFBgcCAQj/xABHEAACAQIEAwYCBgkBBgUFAAABAgMAEQQSITEFQVEGEyJhcYEykQcUQlKhsSMzYnKCssHR8KJDU5KT4fEVJHPC4hdEVGPT/8QAGgEBAQADAQEAAAAAAAAAAAAAAAECAwQGBf/EACgRAQACAgEDAQgDAAAAAAAAAAABAgMRBCExQRITUWFxgZGx8AUU8f/aAAwDAQACEQMRAD8A3GiiigKKKKAooooCiiigKKK8oPaKguNdqsPh7qzZ5B9hLE+/JfeqXxXtviJDZCsC9Bq59yPyA9aDTZ51QXdlUdWIA+ZqFxXbHBp/tg37gLfiBas0+pzTNdw7HkZCb+wPit6VJQ9nWGrkKPPT8WKn8Kuk2ss30iYcfDDO3soH81/wpD/6irywsvzFRScGj/3gPp4vyX+tOIuAIRcB+moK/mRenQ6nw+kZPtYaYehU/mRTvD/SFhG+ISp+8l/5Sah27O9A3zH9b00n7Pno/wAgR8harqDqvmC7RYWXRMRGT0Jyt8jY1J3rHcTwM/sn1BU/I+H8a7wRxkGsMkqAcrZkt8mUD2HrU0bbBRVB4b2+ZCFxcJAO0kex9r2I81J9KufD+JRTrnikV1/ZO3kRuD5Gop3RRRQFFFFAUUUUBRRRQFFFFAUUUUBRRRQFFFFAUUVHcb4xHhoy777Ko3Y9B/U8qBxxDHRwoXkcKo5nr0A3J8hWe8b7WzT3WK8UW17+NvUja/3V189aY43Ey4t+8lOmuRAbKB5dB1bc/KpvgvBM1mI05G38o5Dzq696K5guCSSHQFB1teQ/PSP1Nz5VZMF2Y7vKY0Qkk5yxN9jYl/iNjbQVaIMGkY29v70MxNNmkXFwsgeOU/uxL3a/PVj63FOI8FGuoRb9Tqfmda6nxSqwU5rsQNjYXvudhsaazSSk5fCpfvAtviWwOVr7a6aW0zCop95UwfiKkMF+MR51DAgMCCRbrqNRuLV5h2syhM+oOdGJOUgXBJOxvpvrf3rpcCpRFcaqoU29OvrqCNaBt9akZkZAdUN0JGUMGAYMdwddCL8tCKlI/EL2IPQ7iuI4Qvwi22vPQAepNgPlRiMQka5pJFRerGw9AOZ8hegJIVOhA1plLwsboSp8q7wvFopnaJC4ZVDDOhQlTsyq1mKg9QN6eo1/XY+tBWeJ8PJFmA82C3B/eXn+fnVdGGlw795A5jbllN1byuf5Wq9cb4jHBGXcE2F8q2L22vYkaX0v1IA1NNcVgQwzLpcA7aG+oup/71doV7M9t1lIixIEUuwOyMff4G8jvyPKrjWTcS4UGuGGUgaHew/9yflUl2V7VPh2GGxZ8GySE3yjlc806Hlz8orR6K8Br2gKKKKAooooCiiigKKKKAooooCiig0DXiWOSCNpJDZVFz1PQDqSdAKzHE4h8XK081wgNlUbDog/Njz9BpJdrOIHFYkQRn9HGdTyLfabzy6qPO9JcIwoxEuVR+gi09f73OvpbrVEnwDhJlIdh4eQ2B6ei9BVtICDTemySGMOQFypoV+0bAE2O3PQW1tUfJlWXPGwLMEBS1yRckte9xo177aWqBTiOPyXFje18xHg31vzJC3aw5Kab4pHLhXyMAC3NQwFgbgX1UkEb3v1FPpMJdbFmOoOY2uCD6WA5W6E15DhVX4Fty1J0G9hfYeQ0oGeHRiliquAxtnva24tcEm17XOpAr1cCPDmLEquWwJC2vfYa8hudgKkSlgSxAA3JNlHqaaYziARUKKJM4JU5gsVgpa7PrZcoJ0BvagXWImw/AU2xPEIInCPKiuxChb3NzoL/dv52qM4dxR55GjkK928YIyq0TJm0Wwks8iuL5ZF0vGRYU3lwdjJEwGwkRDpC6oF7yIr8OfTOGIv+kU38LCsZnTZjp650kOIY2UP3S2Qs2VSLGRvAXJBeyJoGAFmJKnSwJDbhE5dFV5BJiIczXy2fIzOlmB/2gylWtpmSlI1ebD3lIEq+LMm+UHNFKBuGsFbKeYYbGuhg3z98ohaUut3ysiiIhBIFPibM2QNba4Hmaddrqvp+Mfv78vihcRHiIu7dFDy2VO8lkVw8hIbwG5eKOVQ2mgUlPDYNVixa97E3dylM6lRItiUOoDDcGxpPGQMsgeHDwvJrllksO6v8VyBmIN9AtzcnYUlwTgowyyKhOWSR5ChJKqz/Esd9VS+tj1pWNLmtF9W+/7/AI4wHAI437w3MmcODmbwv3YjYKxJdo2AvkckA69LS7rcedeKvKuhWTSjMZhAwsfmNweoqt4/h4e8T2D/AGG5a/8Atba3I+1XPELz+dRXFcB3iaWzDVT59D5Hb8eVA17BdoWVvqc5swuIyfL/AGZPpqp6adKv9Y9xaPvo+/W4liIWTk2huG/eB59VboK0Tsfxz63hw5/WL4ZB+0OfoRY+9BO0UUUBRRRQFFFFAUUUUBRRRQFRHanin1fDO4+M+FP3m2Ptqfapes9+kPEGXEwYZegJ/ec5F+QDfOgg4wYcNmH6yciNOtiSPmdTfzFaB2W4WIYlXoNT1Y7n/PKqsIBJj40HwYePMB5myr72F6v2HjsoueV/f/tQN8fEjNYk3tawYgsOhA3FA6bD/OXKmuJ4pGhKoGlk/wB3EuZv4j8K/wARFRvG+KSCATQEshidlVQO8ZwMwjzEHLcBgdCbrbc1NiZxMixqXkNlUXJIvYeg/tURiO0QWRUEfMBlZgJ8p+0sIuxAHiINjlBNtKZ8NmWKQxysHXEKhDKWaORHuvefpGZgcxWNvER44jpm0SxuHaPv0Kyvns6vHGZGTEoAInyjUiRFS50XNHICRmopTj0bCaPvJWETSavZWyKwCx2V1ZAglsGbLm8cetr0pwVWs+GePKULXfXJ3ubMdDfKjh1kVQbZWdLDKRS2Gw2eE4eUGR41BIcHKUkzfoi50ksoKFr38KsR1e4fhEaABAyASCS4dmdmAA8bsSWGUBSDfQAUFdk4Q0qxQMhWONmCy94Cyw2zLFr4xNHKseVrEWiVs2pFWDuO/VGlhVSdWjkVXsRfKdCVzDcEcmIp8wVbtoOZOg8rk+mntVY7T8ailhlgw+PhixJAy5ZRmFiCb2uyggEEgc6pEzHWFhXBoHMmUd4yqpb7RVSSo9ASbetKE0nBiUe+R1a29iCR6jcV21EBFI4iIsrKGKFlYBl+Jbi2YeYvemnHfrHdf+VKd6CCA4GVhzFzsNieZAIBBII5UGZ1DwmOSJywYsGyi1syMh2a5GVgPhN1sASHnCC6oY5STJGxUMQbOD4lK3JZwAQpJOa6G/UmOgkkw6o6Wdu6Eli4CjMveMjAAkqLlepAvzqM7YAph5GiJV42WRW+0GU6m/Pwlh7087IdqRi49SBKvxqP5h5GsPXEX9Eur+peeP8A2K9a71Pw930k/We7LHZ3JQs0lhlBBVbMdLOxJIAH2W20prFi0MjRXOZRcgqQLHoSLHcbE2uKk8SQfFs33hv7/eHkagFwqRyoywM8hzAy3zZVJLMzO7XszHYXNztYaZuVHcVi7jGxuf1OKHdSdBJuje+g/wCLrTbsnifqePMJ0STweWuqH2N1/iqc7VYAz4OVR8ajvEPMMniBHyI96rfan9IkGJTQuqm/nbMPkwNBrlFM+E40SwRy8nQN+GtRnFu2GFg0aUM9rhU8RPlf4QfUign6Kr3Zzthh8WcqMVk/3b2DddLEg252OlWGgKKKKAooooCiiigKzZH7zikz/wC7LW9I47D/AFMK0mst7MyZsXiz+xJ/qki/tSBJdkFLz4xzzxAiHpGqL+ZPyq+TDTT2qm9iEssh5nGYgn/mMP6CrnLtQUfjGGSOSPvRfC53Lpeyr3xAMhA+1FLbXTKs7N9mnfAZ2kWSJ5VYK5SOUWu0keuYaWfw5HJH2zIvKprG4fNblY5gbX5WZSOYZCRb35UYWFMq5YwAvwDKBl5eEbLoSNLb1FQ/DeB5cjBpFWNZVjiIUJCXIzZTa7ILeAHwhbb2FpiLD/CXbM4TKzDwhtrnLc89QNbXPWnNc2qoKbY/ErFG8jmyoCx/7czypLivGMPhgDiJ4ogds7Bb+g396qn0qwTTYWOLDN45H8NmtcqrSCzXtyuDfkKCgdre3eOhxYGKw3/lrXWFvhYEaMWG7j7uw6c6oOL7RMcbJioUEOck5BqACACNAL335b172qmx2aOPHtNmRLxiXVspJF77m5Xc9KgaCz8L7RNJxD61iZ5Y2Y3aSIlStgFXRdSqgDTXYCtu7CfSDBj3aAZxIouveABpFAF2sNA176dK+aq0b6K+N4aPExIcMRK2ULMHJIfUfDbZs1t9AaDesdIlmjMwiYqTcModV+8M4IAB5kEV5whRkY94ZLtbObEsAqgElQFN99ABrXmM4LDLMk0kYMkYIUnaxuLEfaGp0PU11w+VrtmiMQZvCCVJ0AF/CSFva4W5OntQVH6QeLGCIIAC0xZNdguXxH12A9azXDYh42DozIy7FTYitp7W9nUxsIQnK6tmje18rWIseqkaH2PKs9T6PMdntaED7/eXX1tbMfkK4OViyXvE1ev/AIHn8PBxrUzTETvrvzC79lONNisLnf41bKx5Ei2v408mVmUhXyNybKGttfQ6Hpr1o4PwdMHhVhUlrElmO7OdSfIdByAFN+JSIIyJImkjY2cBA6gDxXdSb5bgagGxsdBqO2sTqN93lc9qWy2nHGq7nXy8F+A8P7l5M0jOsjA5TfQ2ysbknVtyBYabXuTWcPg3ThiJIczQvJHm6hZGCn1ykXqy8CxsU0MckBBiKjLbYAaZbciLWtytUTMCcFjL8sTi7HyBNZNTPe0PaKSGKJGlkEYDZVViADmYG6gjOp871SsV2pbURqqi+o+yfMDdT5VJ/SAngw7c7TX9MwP5mqVagkI+LSpIkqSuJVIZXvqpB0seenWvp76Me3C8Tw2ZgFnjssqja/3l/ZPTlqK+UgKt/wBGvGJsFi1xCKzRrdZwNbR7liPK17/smg+saK4ikDKGBuCAQfI13QFFFFAUUUUBWWdmIWXG40FTlMb2a2hKtGSPUa1qdZ0pMXFu7PwSd6PdwCPz/CgluzXhadPu4pj7SBJR+ElW1xpVUwUeWRzbWRFb1eLwH/SIhVjxmPSNM7k2NrWBZmJ2CqoJZj0AoEsZiEjXNIwVQVFzsCzBV+bMB712RUPiuMYWZGhmLxrKCmWeN4c2bw2BkUAk3sBe96zjtZxbFqxgnmkKICj5BkLZFtIdLZmMTJiV1OqyKNVoL9x/tjhsKNS873UCKBe8cls2UaaC+Rtz9k89Kz/tD27xjnI0keAB/wBjGPrGPbS4XIPDESPvZSNKiuFRStLYJIzNnSUQXDZXKd+qFRcDP3eKTkVd+Y1sHA/o9xIFi8PDoToUw3jxDjbx4h9VuToBpr8NE2pmKhWNi8gTDvIPFJiz9a4g4IAGSAeGIm9vEFP7WlaR2Z4biJOGxpJHIj4d74YvYStBl8GYAnJJ3blMt9Coqf7M9k8FhQHw0Klm175jnkbqc7ajXparARQ0+WuM9icXGJp53Tu11713JMhvZVA1YyHbKdtb7GqiBX1f207PpiMLMvdCQkBilyuYrrcEbSW2NvI3rJ+FQ8MjglQRYkNNGUL+BioNjddtdBW2mK943WNtWTPTHOrSzDD4CV1ZkjdlQFmIUkAC1yT0FX7s7jsOcGznCquJvZJV06eIa6EAeYvS3ZycYHMIWeS+b4wFXXTVQTfbrSM0pclmOpPIAD2A0FdnH4dt+q/ZxcnnV9Ppxz9W29kuM/WsMkhIzjwyDo4Av6A/EPI0q2Akacl5GMACMiAhQJLyAg5QGZQuQi5Ot+grMfo/479WxIVjaKWyt0DfZb5mx8m8q2M1zcnD7O+vHh1cTP7XHvzBthpHLOGQhVYKrE6uMoJa3IXNvPKaQ/8AF4zAuIBPdMqMHIsMrkBTbcAlhS/EsIZYpIw7IXUqHXdSefn6V7w/CFIUjdg5VQCctgbbabWAsPaud0mOPnKSRLLojllzXFlfTKpG928ViPu670kmHylxnZlZ2ZQ1jkB+wDa5W9yL3IvbYClO1EkHdBMQGKu1gQNVI8WYndbC5v0zHa9qrDjcXiSBCgijUquYMdluxtIbEghUQMgcHMTqCKqSuOEhscoAAuLACwG3T/Nao6ORhJjnJWSOeUDke9xMjK3rkAHpVmwkT4XCv4jJIqkrqT+kKgBQWuSDKSRfbPbYACB41hRHE0KbKkMC+iJr+LVFZT9IK/o8ILgERyN82FQPB+BtKhkZlSIOELn7L2LAEcswBA6kAVonavgySMpaO4RAVJkIDBS11CgeepvVN4VwN8Rivq6uEaRvDe+XMAWW49rD1rGbRE6XXTZHBNho7XjMzElXU6ITtmQjr4tP/wBincUtheJYhkXKSqIjRs6rYgEkrn6rdib8hI42q28P+j0gp9YywiQPcSPkZJFvqvMgAXuOgqWPGeGYQLtiO8wrq42RnQsF0+8bMvy61jOSN6hYp5le/oixkrYFYZ795Ccmu5TdD56G3tV4rIPo27ftjOIRxsFVWwgAA/3ilcw8zufS1a/Wdd66pIoooqoKKKKAqj9uMMUnimG+lj0ZNj8j+FXiontPgO+w7AfEviX1H/S9AwedLrJycoyc9XspX3J/AVVu3fGMVCkn1dWMyRqMPYZrhie+kUfalRcgAIuoZjqGNpLs7N3kTQm+ZLsutjkPxAdCp1HqKlUwneRKJ/Fa3jU5TofDIpGqON9NrkaigzfskZGwpM8OMjJinTET4mUhJXZT3eRXu7yZ8oUALa5NybVeO0nCUeTDTzIcpMSSi5GVte6c23Ad2iYDdZtbhdI3tdxOSByMBhxicSjBXnnkziHPkuFUtm+GRWbIAqhwW3tUjHh8WrLhcc6YmLFK6vJZIljORyY0S+aQm2/LU8qD3g/G4skC4HCsYWIVrJkMYWykMps2cLkYA3JX2p9jeHifFkHE3VI1WXCghlcFi15EOoBFgDpzvcG1VnELijG0X1iKBISy4lwRAO+scsmdTmPeh0lItYkWLaMGl+GYjCwy2hmLKQ/wuDAJgpzaDxlmEbnUsB3TgWa9BZcDhEhjWNBZEFlBJJA15nU+9IxcVgaQwrNGZV3QOC/wh9v3Tf0qBBxWIiw/fTDCszZHC+HvXIUjIGGYDSSy3F8qk5luDD4Pi2EikyYTDvK+VMjKActm7lsqb+CzPY8maxAaguvFuJxYdA8rZVLBRYEm552GtgASTyAJrJu3/Bfq+IzoP0U3jW2wP2gPK5uPJq0HhvBpnlaTF5JFZCMjgMoYZB4EKkRqchk3v+lsw8AIddsOCfW8MyD418cZ/bAOnoRce9dHFy+zyRPie7k5eH2uOYjvHZhlFdEW0IIPQ7+/nXlq+8845tWydguO/WcMAxvLFZHvuRbwt7jT1U1jtqtn0c4bEriVkiiZojdZDsmU87nQsDYi19j1rl5mOLY5mfDt4WWaZIiPLXa6rykpZwB518N6FDScJhRpbLmEjiRlY5kDiwBVTou3KnEUdgANOgr3elo150QliANM3wr429F1H4i/sKqPEXJcA6WuzeTNr+A/KrPxaTKmo0Op8wLWX3NvYGqfjULpJdlUsGGZjZQTYXJGuUEi/kTRWUcY4/iJpLqjWV2K+akm3tbl5139ckhxkDL4ZCqsp6MNV/K3oatbcExCjTF4Et0KuOR5301sL+flVV7X4LERTxNPGquO7sUOZG10Kkbg1jaq1n3IvtB2kxOJlJnkZysjnU7X0Ki2y6aDlemnDOFSzMMqnRiCTy01/wA86u83B4SZpMouTnB89P739RUgCsfeFQL3jNvUAafP8Kb9wY/R1wd8NjMJKT4u+KED9rT8q+k71j3Y/ASTYxbJ4I5zIxtoFUNb3LEaeVbFVhBRRRVBRRRQFI4trI5teynT2pavG212oM84khgmWeLa4YdNeXoRp71Lz458oaBVMchRlvqbhv0sRH2XKXynmRbpeK4hiFGHOq5onKDXRlvYA/ssltR0uNQKS4RjljBuC2GlNnH2kb22ceW4AIoGfaXgmFninc41sPHO4WQ6Ed4oCMlyRkZhGqspNm7tNucf2Z4cQokwQxOIxGqd/ijnkgAKHKiNZEDRlt2uCQLnUC0cfsojM8inDXu5aPNFKhKFZHZRdHjyg321udAbR/Do8ZjzMskwjhMfdxPC1kIK5kmRdGBJAur8vh0JuDjj0ccrxStIc4KR4gYZxmimKuInQtp8TyQXtqJ9fhuO+AMGwqRcPw7xR92xEhcB1OZnWM94Cwd7hiSLL3pIvVkwfZmNS5cmQSIIyjBRFkUkgZFAW9yST1Y2AvUyEtQVjC9nS799icneNEiOIyfGVysGZrLdlcXWwFve1TeGwkcYIjjRATchVC3OmptudB8qdsK5IoEyK4NKkU2xeKjjF3cLozanUhQWaw3awF9KDKPpJ4H3OIEqjwTnYcpOY/i+K3XNTPhfYrESL3kmXDxAXLynLYdcp1+dqtHHPpAZsK+IwMCyBLOhmZVLxBikkkcYbvMqNYFmCjxE8tahiuOYjH41pBDiDAkcMGLwRBZrTZ1dkUb5SEcPodjpXbXm3ikViPq+db+Px2yTaZ6T4Sr4rhmAiTECKbHKZRGZVW8Ya1/AGsr87WzC4tcUz4p2olxyF4sVhUhw7ssiNJPAjq+sD/o/0lwLoUuBmXY3FP8AA9nJMNA0HEMTCkGqBu8d8TIkZPcGNb5YO7srDKpJI1A1oxvbCCF3fBYWNJXADzug7x7W1KrprYHXnyrXXHlzzvv+G22TBx410j8r72Y4pNPhIp8TB3Erglo9dNSAbHVQRY2OovXchuaxuPtJiPrCYh5HkZTzOhX7SgDQXHQdK2Xh0iyorobqwDA+RqZ+PbFrbLBya5t68IztA7JGpiN9zIobK+Qc1vvqRpTDhHHS1rnOpLC33QoXnzvfXztbep7ieCDXkRFaREYDOSFsbXvyNuRNU6HCLADYL3jWzZb5QBfQX9fL0rndSR4tjTK9hsP8v/n9ajeN4XNH3IKKXBGaRsqKBZjmP8I96kMFBYZjzpzwHBpPjWDqGWOPY7ZiV/IGgqXCOyWHuAO/xsgtdUvFALdTbOw28jSXajhrd4BPhu6yoI4lVQIVUG/g1Nzr8RN/IVtsMKoLKoUdALCvZYgwswDDoRcUSIiGF8N7NzYgt3UbFctr7C2mtzp8qvHCPo7VTmncHUHKmxAFrFiL/Kr7GgUAAAAaADYV1RTXh3Do4EyRIFW97Dr1JOpNOqKKAoriWUKLsQBcC56nQVCcW7VQQB7tdo3VWUHxWNjcdRrQT1eA1lPaL6TiuZYrCzhke+pTTQrsdwaZdlvpFZu9s4JMjHKwuLsC5A6a5tPKg13F4tIlLyMFUcz/AJvWRdvPpIuDHFou2h1Pr/aqx2r7dy4gkZieQHIeg5VXeEcFlne7K5BF76gW08V9b2Bvbn5URcOG45sRhI5PtAZXHXKSv8oBqw8LnMSkMtw6jQ/CbHY21Gl9RqDYimHBuAmGI2ByE6EAgXtqRffrfbSrJEySw+OykDuz5MXj1HllDEeV+lFPuGTDIwA72A/HEfjjJ1uPXkRoeVjpUtggkdmCLJFYgSqozKNLq4A5ZRr5agVS8OXil3KuhK3HTp0KnodKsy8SCpmKshJClovh10zEHQW3sfZuVBa8OwIBVsynY3v+POlqjcDghGiqrEGw8e4c2+I8iTuTpS7Yhl+NdPvLqPfmKB1ai1IxYpW2IpYGgiu00OIbCzLhGVMQU/Rs2wb+9r2PWsewv1vFMi4eJJMVgiJ0nXEnEI5ZgkmHeVtFZgc+UGwCsLC9xu1Iw4ZEXKiqi9FAA+QoKBwD6Oe4klInyYaSTP8AVo40F1IF4pZCCzxalcgsCPXTntziJcBFCmEyxQ5BGWUZpBkACKXa5tlvYm50OtaA6Dm9QPavCQvhZlcswyE+BczAjUFRzINbcNoreJtG4aeRWbY5is6lh8+JZ2LMxZjuSbsfc1wFvXV+iG/O+mtczGwu7BR8v+pr0PZ5jrMvGsPM9BWh/RrxjLG0UxCx3vFc/E2pZFG7n7VhoNb1nUUbv+rAVOcj6D2G5qa4Bw79KpiV55VOjsbKvX0HLTz20NcfKmtqTV3cOtq5Is07iGPea6x+GMfEx2Hmx5nov9r0yjwKjxG5A18W7H7x6DoP8L6GE2GfKANkX4FPX9pvM/nrSOMkvXxX3zPF4gKpY7D8akPo8w5vLI25sL+Z8R/C1VjiOJzSZR8Cauep5LWidlMGY8MgPxN429W1A9hYe1BMUUUUBRRRQFFFFBlX0ycVlw7wkOwhkGVl5FhdgT52B+VY3xPtHIxa3kDc78r/ADA+dbv9NfDe9wOcC5RgfQ7g+5GX+OvnoYImQqL5T/Kbaj0BB9qgazu7g6lluLH1F7fL+WnHDS6swUkMdbja6a79dD63tzqU4XwN3umXxHT+MZio2+8rqfVetWng3YWaZI5EQmxVWuP/AExmN+TI8b+itz0qbjsukV2a4ck8ysSRmsRYX8V+evLU+3vWnYHBrEMqocoF/EvhHmdgpAFtbDWxGgqhcG7OmHGS4bEtlCEi0TnvQ2jIyDLdwwPLnva1XniGC7hVMSHMgJ73Es0r+H7qMTYDTW6HTarEprSSfGXiACaEgZholgeRPxNz8F9SQbCoHEEnxIdxsNmG4PmQCbdQTVK7QcbedvFK8p22AUegH9TUt2Q4jth5G8Wpjudbakr5kbjqM3QVRZsK5db6lt+ug/parPweTwkGonhjfV5e+CZhZg6j4lJ1zqNieduYNx5vOzkoYHW/hHP/ADnQSkSNHrC5j/Z3jP8ADy/htT2HjrL+tiNvvReJf+H4h8jTQiuc1BLQ4rDTaq6E+Ryt/Q04GCt8Mjj5Ef3/ABqu4iBH+JFbzI1+e9IpggvwPLH+65t/qvQWnxj7an1U1w2J6lPxquh5wPDin/iQH8iKDiMV/wDkL/y//nQTj41RyQ/P+1NpeJN9lVH8J/6VEs+IO+IHtH/djSZwzH4p5T6ZUH+lb/jQUT6SsCFlSVSVaXNmVdLkW8dhzN7GobhHAppP1cFz959R+NamnD4gS2QFubMSzfNiTTjPauuvLtFIrr7uK3Cra82mfpCqcP7FgkNiZC5+6ui/5/YVasPAkahUUKByFeFq8BrnvktfvLppipSNVgs7VBcSxRvkX4z+A6074hjbeFNXPyHmf7c/xqPEWQfedtzuSdrfP+1YNj3g/ChNMkP2R45D1A/qTp6E1p1qhey/CO4jLP8ArJLFvIcl9vzqboCiiigKKKKAooooI/tBw/6xhpYr2LoQp6Nup9mANZJ2Y7ERzQLiJHRI4yQ4fQKFPjQjllVpY990U7VtZrGu3PDpIMZKiSZIcT4tR4QzWsbDpMtz5SjpUlU3Ni+HYJrKDPISGDX8Fx3RLaafF3chsPt3GhtUFiu3c890jXuldPAqAaEXOUnqQGQ+eW2tRUnB+5BGIkRWiVWEbm7SRlXByqpuSFzL5mNN7CmHEu0mDRJIo1Mqut0kbwtG9zcqBv4ssu+5Napt4hnpHcdSZDFjmJYo6pI1/EL3ZS2nMaj97yrQe3XE0xMEbQHxuoLjl/grL+L9tpcStpSMpXu5FGi2JLK5UADMrFtR+z0rQOxuH7+GOGO3faqxP2VFrsRpcC49bgc6yiJ7JOvCmpgO7KoiNLO5sqqLkk/kNdzoK03sL9FqxMuJx1pJ73VATkj6fvMOtWfC9l48JDIcMoOJZf1jnxM3kTovOwGgNRGC4z9TklfFypAHC5IS3eSMwJuyxqSxNjrbe4rYwPeO4ARuCNFJ0I5cyp6qN+o9L2jPqjo2eEhWO6n4H+Wx/aH4014lxvFYu4w2GYKdpcTe42sUw6WsehexqwYHh8yxjvUAbS+wBNhcjUhGvrlJsfKgQw/EwSFcFH6Nz/dOze2vUU7ZhYnSkcRArAh1DDncbfvA6r76dKYyYKRR+ikuLEZXuwt0DXzD5sPKgkFkv/g/ravb/Ppz+VRJxLIPHHIttzbvU+aDOB6rSkOPVtFZHtuFcEj1U2YfKgkyf8968zbf51pNZhofTl70CUdR/l6Dq/5f0rk/3/pXnejqP8FBkHQ/KgLf1oqPxPGoU3kS4+yDnb/hS5+dNn4lK+kcRA+/L4R7INT7kelBKT4hVBLMABuSbAepNMTi2k0QFV+8RY+wP5n2FIQ4PUNKxkYbX2HoNh67+dPowWKhQSW0UAXJ62H9TYDmaBBYwug36nf/AD+/PQVY+z/BCCJpBr9hTuN/ERyOug5X11Ojrg/BQlmkAL7gbhT6/abz5a2A5zNqD0UUUUBRRRQFFFFAUUUUBVS+kfhHf4bMCVZQy5huFcZSfY5W/hq20niIQ6srC6sCCOoIsR8qSPj/ABWOxALxyu7PDmVszXNgb/E1zow5Wvewpth+GSSEhFJuMyHqOnra/wAq1vtF2TjTGMzpdm8DHra1j0u6W91NI4XhpW4A1jNwQNxpr+Ct53YVjtlpTMB2XzEF2AWVQp00D6a/irehNW/sFh5sPju+WNiFgZGTMAS2gANyB8SgH92+tSuE4XmzKq3Vx3gA1ykaEG3LUqfIr0q2dmuASDERzkFVaMMb6htrA9GIsdt1NSIk3EOW4dxTF/rZhhYzvHhzZiOhlbxe6qp86luC9icPAc+XNId3N2c/vO13b51Z6KzYk4oVUWVQB5C1dsoOhFxXtFBF4vhV9UNiNgSdPRhqvpqPKoXEYdkOq2Pst/f9W3zU+VW6uWUEWIuOhoKYZbHKbX6N4G+TWv7XpPF4eNh+liVv30v+YNWifg8ZBAuoPIWK/wDAwK/hUXP2cYD9Gyj90vF+RZP9NBXm4ZB9nMn7kjKPkGApI8NHKeb/AJjf1NSk3AsSNs7fxRP/ADIlMX4Ri+UTf8uP/wDtQNJuHE//AHGJ9pWH9aS/8Gi3cNJ/6js/5mn44NjjsjL6LEv5yNS8PZDFP+slyj9/X5Io/moI2JlS2WFYk5k2X8N66k4igtbW+xOgPpzb2BqxYHsLEpu7sx8hl/E3f5MKn8BwiGHWONQx3bdz6sbn8aCpcP4HiJtWXukP2nGpH7Md7+7nl8Jq3cM4ZHCDlBLHd21dvU9ByAsByFPK9oCiiigKKKKAooooCiiigKKKKAooooIXtBwEYixvlYC1+vMfI8/M1GcP7LNdGmZQbNmRLgXO3rb5anSrbRQMuH8LjhVQijwrlB5203+Q+VPbUUUBRRRQFFFFAUUUUBRRRQFFFFAUUUUBRRRQFFFFAUUUUBRRRQFFFFAUUUUBRRR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AutoShape 15" descr="data:image/jpeg;base64,/9j/4AAQSkZJRgABAQAAAQABAAD/2wCEAAkGBxMTEhQUEhQWFRUXFxcXFxYXGRggHRgXFRcXHRQYFRgYHCggGholHBgcITEhJSkrLi4uFx8zODMsNygtLi0BCgoKDg0OGxAQGzElICUsLCwsNC8sLCwvLCw0LCwtLC8sLCwsLCwsLCwsLCwsLCwsLCwsLCwsLCwsLCwsLCwsLP/AABEIAJUBUwMBIgACEQEDEQH/xAAcAAEAAgMBAQEAAAAAAAAAAAAABQYDBAcCAQj/xABGEAACAQIDBAcEBwYEBAcAAAABAgADEQQSIQUGMUETIjJRYXGRQoGhsQcUI1JicsEVM5LR4fBDgrLSFlOi8RckVHOTs8L/xAAaAQEAAgMBAAAAAAAAAAAAAAAAAQIDBAUG/8QANREAAgECBAQEBAUDBQAAAAAAAAECAxEEEiExBRNBYVGRwfAycaGxFCJCgdEzYvEGJFKS4f/aAAwDAQACEQMRAD8A7jERAEREAREQBERAEREAREQBERAERIXeHefD4QfatdyLimurH3eyPE2kNpK7L06U6klGCuyakZtTeDC4f99WRT9292/gW5+E5ptrezGYkGzDC0DwAJzMPzdpvdlHjIOhs4tqqFgfbc5R5gc/LWYuZJ/CvM6keHU6f9eev/GOr/d7J+Z0HGfSdhl0pU6tQ99go+Jv8JG1PpMrns4O3m7H5IJA4bYztwYjwpIbfp8ptf8ACVTjkqeN3VR/p0lbVH18kbFsFDTlf9p2+isSS/SViOeEB8mf/aZs0vpQA/e4Vl8nv/qVZC090nOoRj+Wqp/SbD7vVUGjVV8GUMPhli1RdX5FlLAy0dJftN/yWvZ/0hYKpYF2pE/8xTb+Jbj1MsuFxSVFzU3V171II9ROP19iue1RpVfGn1H+FtfPNMWA2VWRi+CqOlQcabHK58L6K/kQPKQqs1ur/IifDsHU/pzcH/dqvNar9ztcTnOw/pEdG6LH0ypGhqKpBH50/VfSdBwuJSooemyup1DKQQfeJmhUjPY5WKwNbDO1RadGtU/kzLERLmoIiIAiIgCIiAIiIAiIgCIiAIiIAiIgCIiAIiIAiIgCIiAIiIAiIgCIlM3/AN5zRAw9AnpqgFyvFFbQAfjbl3DXulZyUVdmbD0J16ihD/HdnjfPfI0m+r4Tr1ycrMBfIe5RwL+eg590omFwbPUJFq1Y9Z6jm6Ie8k9o+J07gdDNjZ2ztWRSBb9/V42v/hU+/wAfvHwGt22LsNcozLlp8Vp82/FUPMnulIU3N3l5eB06uIp4eHLobdZdZfwu3twuyN3c5zgdI3OtU7N/wL7XmZvHCLSOIfoxWFAXqNUqEG4p9JlpoEItYrqTzPdLggAlV3wqqlSlZKZaqlUOzKpJRFAy61aYPbI1J48JsqCW5yZYiT0WiMmF3nAsjUcrFiiqpbVsqFR9pTQi+e1yLeJ4Sr/TOuKqLhqVFahWzvUFMMRmGULmIGtrtbTxtpJultDD5Ragj9IAgObKztU6EHMjXZFN0sSSRlHgTF70JTxwwtVumprSYBQrKS1RkSoBqdDYACp3k6c5exhKnhtk4SlUp4F8eUqpiMzPTpMFzsqDIz5u2pWwbgMzAidvxu00pHK4Y9RnuBoQhUEXOmYlhpOWY/dHC/W2xVQVlQ1SWpfZm9bMpZQwe4W7cSO/XhL9V23h6idKy1AqDIamgyFzTJUkNcHsG/Dx5SrQbJCqcPUWmSt+kICkC9iQTqy3A0HG8jauzadR3RDmNM2N9GUn7rjX10nxdrYRAFVSrDr6gg6ZVVqjcf8AE4tc6MeUmNjBHRay5j0iA9cm4B1IseGuspKK6mSFacdmVHa+zlZcuJRqijQVFFqtIeNu2sr1Gpitl1A9NhUoVNQQfs6g8fuvbnx8+E61icMrjXjyMreM2eKYdGQPRf8AeU/P26fcb8v14606N9Y6M7GE4k4rl1Fmg90/TwfvfUmdgbbpYukKlI+DIe0h7mHyPOSc45iadbZeJWpRbNTcXQnhUp80f8Q/kfCdX2TtGniKSVaZurC/iDzU+IOkmlUzaPdGHiGBVG1Wk705bPw7M3IiJmOYIiIAiIgCIiAIiIAiIgCIiAIiIAiIgCIiAIiIAiIgCJ5qOFBJNgNSTIc7yUsxFmI+8ANfde8pOpCHxOxKTexNRI+ltmg3tgfmuPnpN2nUDC6kEd4N/lJjOMtmGmjQ3i2uuFoPWbWwsq/ec9lfXj3AE8pybZ4d36VmvXrswRj7I4VKvhzVe6x7hJz6QsUcTjaWEQ9VLZj3O4uxP5UsfeZ42JgDVqZxorjJSH3KCWGb3gf3eY0s879F9zrxSw2GS/VNXfaPRfvv9CT2ThFRVIH2SaID7bc6jd+vCW8IJD45AMqgWAsAPCQf0g0Fd6dkqsyU3c9G+WyEi414sSNB4HUTcStocacs7LuqCeauGRu0oPnY/OVbbSp+zqCq1QBhRFMU7F26l1AzaHQa35Az5uuUTZ9di9Uj7YuX0dSqWYADskW0t5jvjUpbQtP1NL5sovprYX04a25TF+y6Nw3RrcDKDlF8oIIF7cLgG3gJVtyLivVVzXzCmpy1nDWRj1SuU24qQeenlNPD4g/X0ObECnUxNVEvWYoWQ1Cw6O+idRrctOA0jUixdquyaDFmampZgAzWFzYgi5tfiB6Dunn9i4fT7JdLW0+6wYe+4B90qO++0ayVajUs+ShRR6lqrre5ckIq6Fgq318BJ/ePFvTwwdTU6ouchsSAhOpJ4SrbSuWjByaS6m2m7uGH+GNGDcTxXo8t9dbdEn8MksPRVFCrooFgO4CQuHxLjBs5Zy3AHi2rgKB462mPdLFu/Sh2qMUKgipa4JufZ0tYjhKtluW8rl4FjBnjEUQw+Up20NqV0rNTSpUuOtYquUjOosrMuva5S6rILOMoWv1KztTY616T4dtL9amT7FQfp3+BPfKbuHtlsJiTh62iVGyMD7FUHKD5G2U/5TynT8dS0zDiNfSc1+krZYWomITs1RZvzqND71/0ma2IjltUj0O7wmtGspYSr8M9uz9/VdzqsSD3M2ucThUdu2t0fxZefvFj75OTPFpq6OLWpSpVHTlunYRESTGIiIAiIgCIiAIiIAiIgCIiAY69UKBc2ubDz/7XPuke2Fosc4OpIe4biCMo4cjIH6QtpvSNBUBN85NhwuAo+DNKeN6u8W7B4W0pHqL5X1nPxFZqeVK9jNCldXOm/VGUdWs97BRc31v4+GkdNVHCop7faHJeB0tz0985w29RPBje9TW/tVBq3u5THit5mNNwrEXWmg8FA6/vZrGa6rT6evvsX5TOi09tnmFPkSPnNujtUHipHvBnHae26i+16zaobx1BxsZlhWqrdlXTR2JcUp5zIKgPMTlmF3sI0IOnDWbGI3yFtDr3Wmb8U10K8tlj3n2jmbo1PVXteLf0+flIGRS4+r2iBrrqDznsbS+8voZz6rlOTkzLFWRKqJJ4Dan1VS9QHIVLWHHq3sQPhI7YeIo1Hs5KgWJB5+8cp435xtM0ahXmUpJbgFBzNb+H4xTny2nfW9jLSpc2pGHi19yv7Cz1nxGIYXdyEH5sQ3Wsfwpf3GX7YOGAzMBoLU0/Kvd8PSVrc/D2wqv31Kj+9VyL8jLrsqllooPC/vbX9Z3MPG0F5jilXNWklsvyr5I0saOuv5h8xNjaGxadYlmLAlOjOU26t2Pdx6x1nuvhrkGbAZu+bLRy7mtiNkoyUkuwFEgpYj2UKC9x3MZjpbCRaFWgGfLVNQs1xmBq8baW8tJvZ274FRpXKyLmngNjrSqvWzsxdFSxtYBCx0sOZb4CaFPdkCrSqdMxFKrUqqhUamp0mhbuHSG2ndJtqrTyKreEmzFyC3h3WOJdyK7U1qIqVECAhlS9rEm63DEG3KbldPrlCtSW9PK1SiSyg3ygAstm1XWSQqt3CEqEcAB/XjDi7EqTTTXQ1/2e4w5pI4Dn27d73OmutrjnPO7+yjQ6S9iXINwSSSL3LFgNZu9Oe4T19YPcJRxZbmPLlKxtqmalZSFYjqpYA361VSSdOAAv7jLkk1enPd8ZsU20kSRbPmt2PbCVTe3BiphMQnNB0q/5NT8Lj3yx/X6fJ1OrDQjijZXAH4Toe6a2Mo5mZeTIyn3giUlHNFrsZqFXl1IzXRp/Uov0T461WtRJ0ZRUHmhs3qGH8M6ZOLbj1zTx1DxYof8AMpHzt6TtM18NK8LHW4/SUMVmX6kn6egiImwcQREQBERAEREAREQBERAEREAqe9bfbJ+T5lv5SBqUKbDrKDovLxlx27sfpirKdQLfG4/X1lfxGw6q30P98PQziYqhU5jklobMJrLYhquw6DX6ttW4TVO6dM9liNBJepRdTqp5/Hj8Z9o1yOOmg+E11OcXqWvoVzEbn1B2WvNGpu5iF9m/lLwMXPf1uZeexdnPXwNZeKN6TFhaWeqikHjc+S/1nSlxY7hIzbeU5CFAIJ1A8JdVkLsiWaYi2uomR5hI18ZVkmjtzG9GgYaENy8jIpce1RQCTYda3i19fT5zNvQuZaaXtd/gAbyNwgy1GQ8QNfCxtb4TPGEcl+pu8Pl/uIrv6M6pu6LYCnb7r/Go15c00UW5D9JTd1Ots/8AL0o9Dm/WXGmwKAngVBN+607FL4I/JHNx91Xmv7n9yAwm0MRexR37GbOhXKzFRUVLAXUZrgm/ZbXnN9cXUBBqKFUoxIsSc+dQguCRqDwmng8NVpKBRFOxeqzcDdTUc0QpDAAZbDna/hNjCYnFHt0lHDmBza+mc8AFPjmPC0zGkauH21VKopp5nYWDqCEuXZSdQeqLA3534CbmzMe7MqVEsShbMAQpClRpcc73te81elxtjcLcKWFgLMQxstydCwA5aA8byZwVQsoLcefVK/8ASxJHrIIMpWAgnpjNXEYoKNTCuwfcRiUTLnYLmYKtyBdjwUX4nwmwFnLhtnEY3GdAyJTGFrpVNiSSq5gDc6G4YHhzl4w+8dA4j6tnHTZQ2XvGugP3rC9uNtZLWhNicFOR+2cU1EIQAQXAYkcASLm9wBx468OE2do4s0qTOq3ItofFgP1+HKaWFIxLF31QAqtMqbajrPc2ub5l8AORvKK5NjW2xXFVMqLU0YC+Swu4yrYMVJsXDAjS6jukmdqKVbJcuvsMCp0tewI10PK81Np7xYegwpu/WNuqNT4X7pHJvAmKrLRpUnZlJJYnKE0tnuNbi+nnKOcdmzZhgq8o51F2te+yt82TmD2MiVTUDEklzY2sC5u9vPT0EzVT9qPJfiWmLB4+5VCVZgWViDa+UA5lHdYi+uh0n2rVAeox9gAeik//ALEXs9TFFXRyDZzWx1Mj/wBUv/3CdxnCthkNjKBJ416bH/5AZ3WaWF2Z6P8A1DpOmuwiJq47GrSALXN+Q+c2pSUVdnndzaiR9PbFI8yPMH9JtU8Ujdl1PkRKxqQlsybNGaIiXIEREAREQBERAEREAREQDw9JTxAPmJqV9kUW4oB4j+7TeiVlCMt0LkFV3YpnssR56/ymjX3Wb2WB9Za4mCWDoy6FlNlErbAxCnQE+WvymhtLZzimc4NwQR8p0qV/fOgTRUjk2vkR/O3rNaeBhBOUWXVRvRnPQhvzIn3J/ek2+h8TMLK19Zq2M1yhb0Y7/wAyFX/DGv5iOt8LTW2RUzVGduLkk+sm9r7qZQKikszM2bzOv85EYbDOjWta1reU3k4unZFsPU5daM30Z1f6Mq4anXonkQ4Hgwyt8h6y108P0mGakTYlWpE9xsVNvdOW7nbVGHxSOxshuj/lbn7iAfdOj4HbaNiHQCwJXj961vjp6zZwtS8EvA2eN4aUMQ5raST9H/J9Xd4LUzU3Ki7EjU6lWAN78QXc3/H4CZamzn4ioc3RPTzEn22BDceItM20tolCKdNOkrMLhL2AHDPUa3VW/mTyBkDjamEDEY/F02qf8s1AiU/yUw1wfxMS3cRNxHDPdTd2sVpgVQuVXU2v2XcPYEAajKgvbhm4XmfZuyq9F6dqmZDc1bnixS3VFuFwDx5mfKWMbDqH6Q4jCH/FBDPSHe5H7ymPvdoc7i5G9tOrXJpHDgMtwzm46y3AyrcG9wSbj7o11kkG/iHsJyzb+N2qmIrMlIVKBPUTMoIAA1XW9z438p0WmK5qMKoAQXIIsQ2YLZQbA9UhuQvdZUN+cbXQpSoUyTVOUVOSseAt387nT0kPYvFHMa291VMVUrIgRmQU3VtdVPa0tqLW90v30c4LB2XFVKq1cQ3WZnYXRjyC30I7/lKnvRuaMOlOq1RmJdVqaD2rlmU+7nLv/wCGuExFNMgNOwXrqb5107QOhJHMWiPclnQ8RjQlMvYsFF7C2o8LmxmpsuqeiZbMCrODmy8cx0Fj8++SKYZcoWwsLaeXD5CQu0KhXE2oi7uqlweFrtYqb26QqjCx45R3SFa5XY57vFsyr9YY5WOY3BAJ08J0LcjZTUaOaqLVHNz35QOqD/fOe223TRlDU6iksQ10fqrZrNcKQbkAaH2p6x22j0ZZVZU1BZwV46KUvYk+GnmLTBHD5ZXOpiOK1K2HjRasl9TcwmKHSOTezEKLraxRSzDWx4Hj4SF29tDo8FUc8audh5OctP4W9JJ7UpqlNaa6u91DHjZrmoxPfYk+ZlC3/wBqZ2SivBQLjusLKPS598pXnliy3CsM61aMel7v5L3Yh90sJ0uJQcgGb0GnxInScNtCpQBvaog5XtbyJlA3PJQu9uIyg+/WTu0MZdGF+Xf6zh89xn+Xc6PHJZ8Tl6JJepZsRvA7UmqUlAyldDrmJ5fL1miMe1ZQ72zFQbDgL8hIHF480cHdeLVBbx/d2+N57xVDIcoN8thfx5/GKmKnKyfX36nJjSViWtPQkEK7jgx9ZsYbHMGXMbi4ve3C+srGVyHGxf8AZVRmpKW48PMDgZtzVeowPVQMthwIB9wOndzgY0e0jr5rf/Ted2M4pWbNWxtRMK4tD7Q8ibH0MzTImnsQIiJIEREAREQBERAEREAREQBPNSmGBDC4OhBnqIBWq26+pKOLcgw4e8H9JoYjdqsOAVvI/wC60ukTXlhqbLKbRUtk7vMb9KCoBBHfcX4a+PGTr7Ew5p9GaSZBqBbgTxIPG/jJCJkhSjGOVEN3dzju/e7gwtVWp3NKoDa/JhxU+6x9ZIbpUnxIXIRnp2Dk/d9hvPiJfd5djjFYdqR7XaQ9zjgf0985JsfaFXBYjNYhlJWoh5i/WU/ofKa7XJqX6M9Jh5/j8G6P64bd1708mXvbtOq5tSfo6tbD1sOG+5XUZqd+7TpDcTjmxdgNhcWDtHCVnRSboEZg5Ol8w6rAceOs7tiVXFUlr4dr6q2nHMhuDb768LcwSOYtj+tYoKrXwzgkKGvVTrE2AK2exvpa86EWmeYnBwbTRXNm0lpriq+Fp1KFKqiU6VBqa0w2IclA4S1wNU1v97la07itl1lOHWg2WnSRE7RA6pTioIzdVbc+PLjNmlga1Sqj4jowtO5RKeY9ciwdmYDgpYAW9q/dNjaOJdCMi5rhr+BBQL/qPpLmM18Fh8RnPSuGW1SwAIsTUuvEm4y8O7hrN1cIJqYjHVEtmUEhblRe7dq4Q+AAJ49rlPKbXJtqgFtSRw0brizEFbjLodSRrJ1Bj2hu5SxICVlzKGDWuRqLgXt5yawOCSki06ahVUWUdwE0TtTL2gt7U+BvbOGJJ7h1ZkG1CSQqcHC2JILaA3UFfPnwHHWUdySRkXtLEpTqoxpZjla9S3ZVRe1zx0zaDX1m3s/FGoGJQoVbKQb9wOlwL8beYPHjNhkBuCLg6EHmDxlVoQQe1aiVOgbNl1zAG+tuNwoOY6GwuL8ryRG0KbacQdCSOqAQxub8tCPOfa2zqRszKOqDbWwAtblwsPSQeMxKPdaYC0QBmbh0mXgPyD4+XFKSsZadNzZr7W2oBnxDdkDLTH4e/wA2PwAnL8XXapUZm1LG/wDISZ3q2yKz5E/dr8T3+UjNl0CzjScnE1r/ACR7rheFWEoOrNWbXkvD1ZP7Kbo6YXnMe069he2n6TbNPkO6R+0sP1SeVj8JyqdnK7PN16vNqSm+phr4/pEwygWAqLfxyuxPzEsNZiSTzJ+creBQZcNe175v4mP+2WJpaqrPTv8Acr0MOafAf71mYgT4q3OkhFGXvZ20VFNATrab64tTzEoVTB4hQNL6cv6TEcTVXipm2sbOJg5NzomZW7jPIwqchb8pI+UoVLbTra9xN/DbyN3zLHHJ/FFFXRaLbUot7LkceNj5cReeDVqgaqrcOBI48e/h8ZCDeMegv66TNS2+pNvxAf8ATr8RMqxsOlynLZKNtEA9ZGGrDgD2Rc8+7Ud8zUcYjDRh5HQ+hkSu20K307Bb1Gk91a1Frg24hfdlDCZPxkV1IyMmonijbKLcLC3lyibyKHuIiAIiIAiIgCIiAIiIAiIgCUrfzdQ1vt6I+0A6y/fA/X+/GXWJWcFNWZmw9edCoqkHqjie7e8VTB1Da5Qmz0z4cePBhOl4HH08QvTYZwGPaRuDHucey34h8ZH747npXvVp2Srbj7L9wfuP4vceU5rTq18LVNr03HEd/wChE1ozlReWWx6GdKhxSOem8tTqvH34+Z2fD41WOU9R/uNx/wAp4MPKbJWc8wG99OqoTEqAe/l539kyew+PqLY0aoZfu1NdPBh1vW83I1YyV4s4GIwFWjK01b7eZYqpspOmgJ1Nhw5nkJXv+IGylstNlC5rgnrglwpQHkMhJvy1m0u8LDSph28TTKsPQ2M+jbmE0ujKRe16LaX42yqeMvnXU1eTPwPi7aVWyVEGmbOy6qCmYoBprcI58MniJMKiuFYoL6EBgLg/oZCHbWBFrITYFRag+gPEC6cDfhPb7zj/AA6FVvFsqD4kn4SHJEqhPwJ9AALAWHhNXH7Rp0QOkbU8FGrN+VRqZXcTtbENxdKK9yan+N9PQSBxe2cPRJIJqVDxNyST+JjMMqqibdDATquyV/l/OxYMbjmrAmp9nSGuS/HxqHn+UaecpO8W8PSXp0tE5nm3l4SN2rturXNmNl+6OHv75tbF2IXYGsLLxy8Cfzdw8JpVa+bRHqMJw2nhVza+62XvdmbdXdo4hs73FFeP4yOQ8O8yYq7LWnVqEW7RsBwUcgB5WllbpRTVaFIk2sthZQBz7vISNXdvFvqQq/mb/beauIpSlFQpp92cnG8TqVptXstre/qQ2KYfrIzH48FWXvFvK+hlyXcZ2/eVgPyqT8yJ8r/RzTKnLWbMfvAEeg1ErSwM0tUcznIoVSqGqUkQdgKPdxHzMtJTuPxmh+wHwhIq5S9Q59Ncq8FUnv0PDSZaVeYK6cZWtsZoyzK5nam3dN7ZGFBbMdAPmZqU6sksDSerdU1IF/7vIhdvRFZFmpus8VkQ8hICpSxCcUbztPKbSYcfjDk4q0lYqknqiabZlI8VE0q+79NhpPCbXFtZkXa6x+XsSrkJjt3SCwVyOyPjeaNTZddTcEHrOf5SxttJWbjxb/SJ8XEKbeRPqZRvwL5n1Kg4xCCxQmyIun5tfgZ4/a7h9Qw+0+AQqf0lzbLMWHwgeqgte7D04n4CWjK7s1voQ2ty40Eyqo7gB6CJkielNEREQBERAEREAREQBERAEREAREQD4RKhvVur0gLUlDfgPEeKH9P+0uESsoqSsy9OpKnJSi7M/P8AjMIUYjUEHUMLEeBBmLDY107DlfI/pO37d3cw+LFqqda1g66MPfz8jcTlu8f0aYukS+GYV17gQrj3E2PuPumpLDtbHocPxy8ctdXNSjvLXHEhvPj6zdp721Oaj1/pOf43FV6DZKyPTb7tRSp9wYC8+0tt94kWrI2lW4bV3jb32OgvvY9uxr+b+k1K28dU8LD++RFpVKW0wZt0q+aY5TqdWblGjgN4pG/iMdUfixN+Q5+nGbeA2BWqWuMi97fovGSuwMCzAdHTZj3hfmQLS57P3eqtY1CEHdxPw0+MxwjOo9jDieK0qCy07L34EFsvd+lS1A6SpyYjn+EcvnLPsnd0A562p4hOX+bv8pM4PZ6U+yNe88ZtTcp4ZJ3kebxHEatVvXfz/wDAIiJtHPEREAq++mxKtfo3ogFlurC4F1NiLE6aEH1lOqbDxKdqjUHiBceq3E6zE1a2EjUd76mSNRx0ORIXBsb37rToW62zmpUy1QWd+XMAcAfHiZNFQeIn2UoYONKWa9yZ1XJWEx1aCt2lU+YBmSJuNX3MRHVth0G9i3kSJH1t06Z7LsvnY/ylhiYZYalLeKLKcl1KlV3O16tXv4jkf1vNc7r114FToOfdy1l1iYpYGi+hPMl4lK/Y+IB1UnXlJPYGDYVMzgiy6X7z/S8sUSIYGnCakugdRtWERE3SgiIgCIiAIiIAiIgCIiAIiIAiIgCIiAIiIBixGGSoMtRFcdzAEehkDi9w9m1CS2CoAniVQKfVLREA1k+jbZYNxhRf/wByrb0L2kxgt3cJS/d4eiviEW/qReIkWROZ7XJMCfYiSQIiIAiIgCIiAIiIAiIgCIiAIiIAiIgCIiAIiI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5376" name="Picture 16" descr="C:\Documents and Settings\Школа12\Рабочий стол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714500"/>
            <a:ext cx="2824163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AutoShape 18" descr="data:image/jpeg;base64,/9j/4AAQSkZJRgABAQAAAQABAAD/2wCEAAkGBhQSERUUDxAVERIQGRQVEBUVFRISFhgWFBwVFRcXEhIYHSYeFxwjGhITIC8gJicpLCwsFh4xNTEqNSYtLCkBCQoKDQwNFA8PFCkYFBgpKSkpKSkpKSkpKSkpKSkpKSkpKSkpKSkpKSkpKSkpKSkpKSkpKSkpKSkpKSkpKSkpKf/AABEIAOEA4QMBIgACEQEDEQH/xAAcAAEAAgMBAQEAAAAAAAAAAAAABQYDBAcCAQj/xABCEAACAgECAwUFBAcGBQUAAAABAgADEQQSBSExBhMiQVEHMmFxgRRCkaEjM1JigpKxQ1NyosHwFTRzstEkY6PC4f/EABUBAQEAAAAAAAAAAAAAAAAAAAAB/8QAFBEBAAAAAAAAAAAAAAAAAAAAAP/aAAwDAQACEQMRAD8A7jERAREQEREBERAREQEREBERAREQEREBERAREQEREBERAREQEREBERAREQEREBERAREQEREBERAREQEREBERAREQEREBERAREQEREBERAREQEREBERAREQEREBERAREQEREBERAREQEREBERAREQEREBERAREQEREBERAREQEREBERAREQE19bxCulC99qVIOrWMqKP4mIEqnGe2FtzNVwoIcErZq7AWpQjkRSo/XuP5QepPSVnU+zSrUHfr79Rq7v7x7CMf9OsDag+AEC12e1fhoJCak3Ef3NOouH8yIR+c8j2raEe+19Q9X0mrVfqe75SvJ2Quo/5XWMVH9nqFFi/SxArL+c+jjVlHLXadqF6d8rd7R/FYMGv+NQPjAvnB+1Ol1f8AyuqquPUhHUsPmnvD6iSk5xruyuk1WGelC/IrYngsHmCtqYb85jp1/EOHHKs/E9IPersI+1oPWq3pdj9luZ6AwOlxI3s/2io1tIu0tgdDyYdGRh1SxDzVh6H+kkoCIiAiIgIiICIiAiIgIiICIiAiIgIiICIiAlP4zr21jtTUxXSoSt7qSDcw5NUjDmKwQQzDmxyo5BsyXaXXscaelir2jNrqcGurmCVPk7kFVPlhm+7zw6TSrWoVFCqoCqAMAAcgAPlA+abRqihVUKqgBQAAAB0AA5ATNtEieKdoRWStSd6643DcAFz6+p6naOfL6iO1XaSlKxbdqyiHOCcVDIJGAuNx6fEyKsxWeHqBGCMg8j58vQyk6L2l6Evgaux88uddjJ/MK+XTzMuOi4glqhq3V1boykMD8iIECmiGisATlpbmAVfKmxuir6VuTgD7rEDowxOg5E96vSLYjI67lcFWB8weREp79sU02pTRs3f2HkHU8xjoLRjG88uh5nJ8PSB57QVWcPv/AOI6Fc7cf8QoHJb6R1fHlYgyQ3p9QemcI4tXqaK76HD1XKGRh6HyI8iDkEeRBEpmt1lgRmaoBQMnLHOP8KoxMgvZp2kr0+tOgStkq1W+3TbbO9qDqGawJyygwhyM9VHhUnnUdciIgIiICIiAiIgIiICIiAiIgIiICIiAmO+8IrMxwqAsx+A5mZJE8duzsrH3zub/AApg/mxT6AwI3Q1ElrLB+kuO5/h5KnyVQF+hPmZh4vq3A2U47xscznCgnmT8cZ//AHod220IhY9FH+xOSe1ntu1C/ZaGxdcN2oYdVRuiA+RI/AfORUZ249oS1WLTw0+Kht1moHMs4BDDlyYYJznI9MYzI/s1wqviB+0a3Vi68YC6fa+QAcZblhs9cAEc8scZE56G/PrO8ew3sX3Za60ZIC7h5B3AdKx8VQhm+NiD7plRYuxXsrSgM91lrmzoHKkqnUKBjC+XTrgdOkmeIdiRUe+0BKXLzeon9HcB91x0VvR/I4zy5S3RA5pru1wtup0mmJF2oUu7MMd1WM7ty9Qw2OCvLmoHnmaHaOzScM7u7kL2JXA8d96HkcefIhT5KMEDGZPdqOxXd6tuJ6UnfXU/f0AfrQoLZQjo5HLGDk4PI9eGabibai6zUatw19hyNx27UwCorU9FwcDHkPnkOk6v2nqP1Omd/jY4qH0UBm/ECeewPajTanjAezSvVrHratCH72puWS3ugq+york8iBjqBKHp6rdQ/d6OizUuTj9GCVHxez3VHzM7L7NPZmNBnUakrZrLRgleaVKcZSs+Z5DLfDA8yYL/ABEShERAREQEREBERAREQEREBERATV4lxOrT1my+xa616sxwPkPU/Ac5tSB4nWHtYvgisbVzjA3AFjz9QwHyGPMwPjdsUxuGn1LJ+0KuePXu93efTbn4TBp9cuodrqzurbatRwVyq5ydpAI8bWDmPISn28duq4h9hqrR6hULVYlt6jds2Z6cjjrzxjzl10tYRPQKMk/mT/UwI3jOuCk7uVdCG20/EZKj6AMfqs/L/FeIPq9TZawLPe5bA5nn0UfIYH0na/afx7ueH2c8W64lVHmEPvfgnL+ITD7MOwa0VC/UIDqLQCMjPdoeij0YjBJ+nkchzjQ+zrUgV2317amYb0z+k282I2+RO3aPPLCfqLs3wj7Npq6jjcButI87HJawj4bicfDA8pV00ne6zT1Y8KE32fKrBX/5DVL3AREQEhrOxuiZtzaKgnJP6tcZPMnGMZJkzEDFp9Kla7a0VFHQKAo/ATLEQEREBERAREQEREBERARE8XWhQWYhQOZJ6QKr2kY25DM2xXRQoZlU/pFVi4Hv55jByMeUr/HNe+gfTvoV8d1yVPQG212owZmyp8KMAmQ4AI88jlJLjGrsOWopDV7y+XsKEhW7zCoEbrjHiI+Ur/HDbqrqDRU2EWxq3Pu95YFr8XmhRGuOCOfhwTmB1Ma5O7FhYBCAwJ9GwR+ORykFqu0Nxt2VIlaldyNYHctg4IKKV24yp6k+LyxPaUe7u5LWAtSfdUAYGPU48/wxKR7YNYK9Er8t1V1Dqrfe2k5XHnkZyPQGBfOA9pe+dqrQi3V8/A4dHXmNy/eU5BypHLHIt1n3julYEuq70cbbV6keW4DzGOR8+QPrIvgGvov7l9K1bGzaRsKnCLuJBA6Y3MPmcS3kQOWdn9FnVM9tDU280ALKR3aPY67NvVSGTmfl5Zlo4nqf0OB/aN3Y+Iyd35K0w6moV6i6w8u5qA5+vM/0rq/GQj3gW6akE7dMl11xJzyBIGT67mX8TAoXaWs8Q47XputOm2q48sIBZb+PhT8J2OmrAnJfY8h1Gr1mrbq5wPna7WH8kSdhxygaHCrNtuptAyyd3TXnpubBIz6Z2EyLu1Craw1N733k+HbYyHJ3FUrqVwKiAjdDkhSSTzIn+B6MvprNuA73WupP7Sv4c/DwgfIznvbGoam80lrNHq0KW07htbegKh6WBxcpDEEKd3IEA4IgWLs724to1X2TiSPWlx/9DdYyOTnkKrrF8JbPQ9eYDEnBbok43w7jS6xW4dxisV6ojCnlsux0sobpu88D4481Fl7P9q30KnT8WuDJUE7rWeLYwbdtr1B6rZhDgnkwxk594L/IvU9qNLW5SzVUqy8nBsUbT6Oc4U/PEhG7c6fVq6aOyxsDL2BLKhtAJIqscDJIXGR0znI5SD0WvFVlOiQCrv63trI8QVFOCni95sH3mznmTnoQ6SjhgCpBBAII5gg9CD5z1K52W0C6ctTVkVEbwhYttbPiKg+6G3A4GACCQBkyxwEREBERAREQEREBET4Tjr5QPsr/ABi5nYgDKodqj445uflkYHwJ8xjev40vSod6fUHCfV/P6AyH1CWPu2sldjdXC7sZ81Vsg9eWc/I9IGpxLXVaeom1wiIvqAeh6fgT9CfKa2nFyKl2zcic2rCk3MGHicYONwznYBnAIzk4EV2w7NVajbSbWV7WD3uqbmdago2FuQXPg5/uDkQMC1cLvDVqy52kDr1HzkHPO0PtQZyU0db3PkAJXkYJ6d/ePdJwf0dZzyILg5UY+Dex3V67bbxW7uUyXTT1gAKW6kr0BPLPmcdZfPstVGqrvStENjkXOFUE7xt3MfkOvwEtNHFqXfYl9bvzO1XRmwOp2g5lGh2Y7IabQV7NLUE/abHib/E3U/WTUTX4hqe7qd/2FZv5QSB+UCn9oXLabVuPvs2P8KslQ/FawfrKrxu3u9HxLUjluVqavLAAAJHze7/JLZxnS7dA9ZP3EQ/Ekov5mU/2rXCrhBQcu+aofV275v8AtMDz7DtFt0DP/e2ufooRB+YadKbpKZ7JqNvC9P8AvB2/msc/+Jc7ekKz9lkxp+fm9x/ztj8sT32g7N0a2rutVUHXqp6OjftVuOan/ZzMnAf1C/x5+e5pIQjkHGfZ5aHFWtuF2jXxUapiK762UjalrepGcOOpA+CyS1KGnuUs/Tq7Oq7zvfeiM/eF3PMYQjnkjcBnAlt7W2K1aVll2vYhsyQAFqPe4JPIZZK1/iM5l7Qe1jr3VejrLX3M9OmcqQQ+VWxlDDqCUUH13H7oyEvxXXpp1e97mICl93I1gMCiqMjJ5hgEHmTn1nM+H6/XcQ4gt2isdV0/JLLAqpWjZLKyjIbPi5cyQPIDl0DiPst+00V1W66492BzZarDy6AuArMBk4yT5egk/wAL7Lpo9IadON7rWyjom9yDzI6AscZPwHkIFn7McDspVn1Vou1Nu3vGQFK1Vc7UqQkkAbmJJOSWPlgCcmlwbUq9FbI62Dao3KQykqNrYI5dQRN2AiIgIiICIiAiIgfCZB6xe+IL81HuqenzK9Cf6eUnCJR+2vaVeH6ex7MbkB7pScd4TyUL6/HHTnA3OMcdp0tZsvsWtF8yfyA6k/ASgcL9rB1usSjTaZgrtgWM3Wtcly1YHh8IODk88A9ZQOF8M1/HtVk5cA+JzldPSp+X/aPEZ3rs52D0/DKAtK77HIF9zAB3xkgYHJUyBhR8Op5wNSrTMbnJHRa1X/Ox/NsfSUHjPa/VaTSJ/Z2Bq0BsHMpt3HIPU+AA+fM+csHbrjX2fX6DcxFNzWV3KGZQwbYql1BAYKz55/GWPivBqXNfgUGos6DaMKwGAwHlgt+flArfBO1jaugG6vuAil9QzEELjkgVTzBbBYAjIC5+e3whX1DI7472tPA4GMFm3rYACNh2bQQPMkdOUg+1vZ+nuDqNQO6K2K1moRtzEg9Uext78gQqrgZ6Zll9nnEartMLa33G4kuM5NeOQq5/sjGfUkt96Ba+Ecf3N3WoGy4efk46ZU/75+QPKZu0dv6NE/vbEX6Lm1v8tZH1mhxHhy2rhuRHNWHvKfVT/p0I5EEcpUe09WstVaQyoaQxpvDWo/iG3K7TgMFJB3bsZyAc8gmu09ytWKgdzFkZlBBIC+JSw8hvCfOUP28XbdNQg6d6Tj4IhH/2EuCNW1Xd6i3BZQLP0m4E8hk7v64H0lG9o3ZbVX6rSrZZ3mkLrUGAO9DYVU96STvJwAH/AB5nJDoHYXR91oNMh5Faa8/MqGP5sZYLukwaOvAAAwByHymxYOUitvgVn6AEnobM/RmlN412hs4jY2n0TtXpEJXU6leTWEcmq07eQ8mf6Dn00e1lzGsUWOV0+9nsVSVNgAawpYQM7MIx5dcEemd7hnH9NtwCKiq7gpAGU9a9vvjp09Ry5iVG8+npoq8SgJWAByJIxhVC45k9AAOZyBK7xTg6V7Ndqa9n2RlepF8W0P4W3heW8llzjw5UfOWTRaNrHFt427edNZx4M5y7+XeYOPRQSBzJM9dp9UlekvL4I7txgnGSwKqPmWIA88nlApfFfbFplG3SLZqrmHgREcDPluJGfwBmpwLtdr9XpXzVStzd4oQl67LkXw2DThvCjrnHMtz6gdZ1vgHZjTaNAul01dOQNxVRuP8Ajc+JvqTI/tT2ZW1TYiksCHZU5PuX3baW+7ao5Z+8PCcwKFwnttSLA2mtOk1DHbalykU2OoAK6hR7lnIDeMMOWdy4B6PwLtXXqG7p1NGpUZalyMkeb0uOVqfvDpy3BTynI+0PABrCQSKtbtLae9RirWVpz2uPu2qBgr1XqMryWzdh+F0W6HTWgu7BQ6NY7OarPdbuhnCEEEDA6CB1KJrcN1XeU12f3iI38wB/1mzAREQEREBERATHdp1cbXUOp6hgGH4GZIgY6aFQBUUKo6BQFA+QE+3UhlKt0P8AvlPcQOVdufY9qOIXo516LVWCqKaWyoJBJJV8OTgfs9ByEtfZ3sCmj0ppS+y20gZvsJc5HRVRiQtf7g9Tzzgi1RA4B7XeA3WjvWZydPhbaixZUJ6WIOmxh97Hp6EDnnZHtddw6/emShwLqicBgP6MPI/6GfqrtDwIXruUDvVDAAnCupzmuw4PhPrg4P1B/MfH9O1Fz1UaF6LgSh7wm65T0AqwAoHoygt6NA/QHZ3tFXq6hZU2VPI5GGDDBKsvkRkZmbimka8hUYKqk72wGOccgoPIkH1yPgcYn594Zq9XwhWdrO4t1C+HTMAz4Pu23If1WM+EHxH0A5zt/Y3tTTqtOjUMDtVQ6k+JWxzDjrnOefn1gebOA6it1KXrfVkd7XdXWG2/e7t61UZx5MMH1kb2P4TqGp041ivWdKSQrbSre8tZP3sqG6ZxkDHli7Bsz0BIr5WuJ7afJ9Moi+JcKS33hnHQgkEH1VhzB/8AA9JDVdh6gQ3faksp3IXvssKt+0u7O08/LH4S0sJjY4gYtLcQu20g2IBkgYDA8g4Xyzg5HkQfLEi+AaNuIagam0Y0elY/ZVP9tehIN5/cQghPVst5CRerR+I677Jp7TXTRWf+I2L7221kK01t912FTZPkrHznS9LpVqRa61CJWqoijoqqAFA+AAAhGWIiBQvaB2Av1SMeG6r7M9hzdWSRXYSMFgygtW5BIJHJvPnzlY9nXso4hpmZdVqlq0r/AKympu8Zz0OGIAqyORYeIjlyOCOyRA8ogAAAAA5ADkAB0AE9REBERAREQEREBERAREQEREBKp2vqekG+nO1vDYM4CufCj/BS21W9Mhv2jLXMeooV1ZHUMrgqynmCGGCCPQgwPx/x7Q2tYxtDC4frFfO/PMksT1POaHCeM3aS0Waexq3HX0I9HU8mHwM/Q3FuydVjNRqk3tVjurelhrbOxt/XPIgg8iyE45yn632Mq2dup/w7q+f1YN/pIJzsD7Tq9biq7FWpA93PhfHnWT5/unn8/LoVb5n5j7QditVoG3sp7tCNt1ZyAc+E55MpzjqBOuezDt+NbX3V5A1NQG7y7xeneKPwyPU58+QdDE+zyrT1Krw0qfbrj1lFaVaUb9Xq2FOlX99urH4KDn06Z5S1WGVzshw/7VxPUax+deizpNJ6CzAOocfHLBM+mYRZexXZROH6VaVO+xiX1Fp62Wt77knn8B8AJPREBERAREQEREBERAREQEREBERAREQEREBERAr/AGs0+BXeP7Jtln/TtIXJ+Tis/ABpqV4Ms+o062IyOoZHBV1PQqwwQfoZGp2aqAwGt5f+65P1JOTAgtfoEsRldQysCGUjIIPUETgPaThNvCOIK+nYhQe80zHnlejVv64yVI8wQfOfpt+zNR6td9L7l/owkbr/AGa6C/B1Gna7b07y/UvjPoDZgSDR7KdoU1mmrvq6OPEvmrDkyH4g/wCh85OCY+F9htHpgRpqO5DHLBLLlBPTJG7mZILwaofdP1ew/wBWlEVrbQiszcggLMfQKMn8hPns60PdcN0+737U7+z136gm5s/HNmPpJluE0lSrVIysCGDKGBB6gg9RNpVAGAMAdBA+xEQEREBERAREQEREBERAREQEREBERAREQ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5380" name="Picture 20" descr="C:\Documents and Settings\Школа12\Рабочий стол\ind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3" y="4286250"/>
            <a:ext cx="2714625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AutoShape 22" descr="data:image/jpeg;base64,/9j/4AAQSkZJRgABAQAAAQABAAD/2wCEAAkGBhQQEBQQEBQQEBUUFBAUFBQVFRAUFBUQFhQVFRQUFxQXHSYeFxkkGhQVIC8gIycqLCwsFh4xNTArNSYrLCkBCQoKDgwOGg8PFywcHBwsLCwpKSksLCksLCwsLCkpKSksKSwpKSwpKSkpLCwpKSkpKSksKSwpKSkpLCksLCkpKf/AABEIAPIA0AMBIgACEQEDEQH/xAAbAAACAwEBAQAAAAAAAAAAAAACAwABBAUGB//EAD0QAAIBAwIEBAMFBQgCAwAAAAECEQADIRIxBCJBUQUyYXETgZEGQlKhsSNicoLBBxQzQ6LR4fCDkiQ0Y//EABkBAAMBAQEAAAAAAAAAAAAAAAABAgMEBf/EACARAQEBAQABBQEBAQAAAAAAAAABAhFBAxIhMVETYTL/2gAMAwEAAhEDEQA/APRgUYFUopqrXtPLQCiAqAUwCglAUYFQCiApBAKICoBRhak1AUQWiAogtTafAxRBaICiAqbVA01Wmm6arTS6fCitVFNIqtNPpcJK0BFPIoCKrqeEkUBFNK0JFVCLIpZFNIoSKoijVEUZFCRTBTUBFNYUBpmNRTAKiimAUiRVogKgFGBS6EC0QFWq0wLU2mFVowtWFpgWotVIELRhaJVowtRavgAtEFowtFp67Dv0qeq4Vpqaaz3PGLIMBxcPa2DcP+mQPmateKuP/h2W97jBfyE0uqmLTitCVqHg+IiWazaHUlTA+bGK5XGeM8Na/wAbxLhUI3Afhyf/AFWTS/pD/lXTK0BWvP2/tjwVwkWuOuXSN/h2mIn3KAV1vDl/vB/Z37g/it2v0q5ufY/jTmWlsK28X4RctIXN1Hjp8IqT8w/9K8r9nftlb467dsLbuW3tSTqKkEB9BiPWPrV53NfTLXpaz8u2RQGmkUBFaxiWRQEU0igIqgUwpZFOYUDCmIcq0YFQCjAqaEApgWoq0xVqLVSIq0YWrVaYq1Fq5AqtMC0SrUtkt5BqHViYQfz9fZZ+VZ3XF5z1arQ/GH3ZeN9MQPdjCj60ni+KRMMfint5bY/l3b+YmsF7j2f0A2A2HsKjvW+fT/Wzir76ZV7dvpgG431MKPoaRwv2eW7D8RcfiOwLEqP5TgfSuRf8WVD8N3tISQQrOit6cpM11vBPExzITOxES0HYiRgfOle8aSSO5w3C27eFRRTOLvEIdPL7VyOI8YC7D6n/AGrk8b4+7YmPaBWfttqnz/8AtTRnsOWLMUdGyScTpO/8VfK7HCO5i2jv/CrH9K+68Vc1SSFPuAf1rn3bp6GB9P0rTWPcHifsd4JxCMxe09sELBcacgnoa+tfZ3xIWI1Z9iK8oWPerF1hPpVzPxwPp3F/aNLtsqABPdv+K8F9l/sxc4bxG9f12mt3VuwFLagS6uAQVjodqx2b11iqrksYWJM/SvV/Z7we5bm7fOSIVewO5Pr6UYz7fpn6lntrqsKAinstLYV0SuCwkigIppFARVRJTCgIpxFLIqgeopiiqApqrUWmtVpirVKtMkKJJAA3JrO1pIJVqwc6VBduwjA7sThR7/IGrS0zZM21+lxvkfIPfPoN6TxXia2l0WwFHYd+57n1OawuvEdGfS/TrqKom6Q5/AJFse/V/nj0rBxvirvhcD6AD+lYOI4r71wwK8fxf2lv8ddPB+FJ8Vh/iXTizaG2pm2P/YBpc81vyR2fHvtVw/BLquvrc+VBlmP7q/12rN4d4P4n4oNVxj4VwzZAAniri/loHvHsa7/2Q/sys8G3944hjxnFHJvXBIQ//kh8v8Rz2javaAVN0XXyzxD+ztbDH9hbupJhvhq5I/eJBM95rp8Jca1ZVLVlrarjSiFVB9gIzX0IVc0e4+vl/EcfcLadMHeDvHt19qxu9wrqzExj6jHqK+r3bSnJCkiTJAkb7HpXjuIUfAtmfvNEfwL9CYrTF6nWrHmj4e+SfuzOd4HT0q18IJVTMyRqHUDr8969DdsAEHbCMBnqI39dI3qhbgEASA3XfqCf9X5Vqzuq5VnwRS8STCyMRzCTB98A+9dDw3wa0GXUCwYlT2DEQpI6DIx3itli3pZHgZWNsTE/0FOQAKxH3GBA9tse0UqXa0+E8OiKVVQpXl2g6TkCdyAZHyrWy1SuA4/fAI/mBP6qf/anOtT1GoystKYVpdaSy1crKwhhQEU5hS2FaxnSSKEimMKA1UJoQU5RQKKJSWJRIkeZj5U9+7dl+sDNZavGmc2jLwQoBZjso3jqSTgAdz/xT0tBOdyGYZEeVf4R3/eOe0UAK2gQMk+ZjGpj3J/QDA6CubxPGFzA+tc1t07MenMncb4kTyrXC8W8YtcLbN2+wEd+/YDqfSsX2g+1KcLFtA16/cxbtIJuOx2gDYetO+zX9nT3ri8Z4tpu3Bm3wu9mz21dHf6jvPQ+I0t443hngPF+OEXLxucFwJyBte4hfT8Keu3bVX1PwbwSzwdlbHDW1tIvQdT+Jics3qc1sVYoqzt6lYFXUFUaQSauKsLVxQAMuD7H9K8rdtgWYOwcdsDScflXrW2rydwf/HxtqG2MH4gO++x3rT006VxFuB/4x/pdunt/0Vnt2YUqCDytiJyJj3wQa23rcm2QNTEXhtqMwCdzjekWAOoHmjdlmVB5gI/Ca2l+EAQQkY5GVtyIUGSOh6xNbLyAMAY5lKx+8p0D5nB+dZuDWVe2uo4zid5kgdRha1MAVVoCjlIkjAYaT7mUn50qB2s2wQRKMVPzIZfbIA+ZroTIBHUT9axcIk3HTEOuoY2OCI+ZOPStHBMCkDp+hyP1j5VFFUwpTCtLrSHFXKysZ2FLcU9hSmFbSsrCSKWRTSKWwq4hrsW2dtFsAkRqJ8qDu3r2Xc+gzV3eJVNSL9xmG0Sd9R9539608Rx6WE+HbEASe5JO5J+8x7mvCfaMvZuHxFXVVChb9t20rctjylScC6Jx+LauO27vz9PRxiZeiuXi5jpXmPFfHbl68eA8NUXr3+Y/+TYHVrj7T+7+u1NSzxniaW1so/h/DXF1XLzlP7wySRot2wZSY8xjB+vtfAPALPBWhY4ZBbUZPVnb8btuzev0ikd1+OZ9kPsLa4GbzMeI4p/8TiH8xndUH3E9Nz17V6tBQKKaKzqYsVYqqKkpKiiqowKAupUqUgqvMXbcWJIkEqOuYNyIc+4/OvTn/euC1sNZ0kxDCdWAIZvXzGImtMVOgWUxayDpYjbUZIChdIGNjmk2VKi90godyNmKnmjB5u1bC0pgqFDIdSs3l0mFJG/SAJ3rNetAXLkg5VyCrYDYaCNzBjf6VpKngOGJFzl1yVIPNEEZwTEghY+tMRJQpAnU9tTqJgg60JAGBg71TNGklmRdbczDBMSJA28zflTbdnJVQ8nS0loBjlJjcA56nAooBcu6fh3BK8wByWk4Orn7qW6TWwAJdK/iGBmZ5mGTv976ViHD4e2SqtzEyNRx5c5gaWiT1rT8UG3buHXiFITUTrGQCW22jPf1pUNLikOK0EznvBpLinlnpncUpqe4pLVtGVIagamNSzWkZuJ4h4wLbC2obib7iUsWyC0fidtrafvH5U/wv7Jl7i8T4gy8RdUzbtD/AOtYP7iHzv8Avt8hXb4Tgbdufhpbt6onQqrMbTpGYragrCzjqvqXX+GqKcgpS05ay0cMQUwUC0YrOtYsVdVV0jRaOgWjoCVKlSkFNsfY1xfhHSygrqi0ATrU/wCIYBkDHNA9q7Zrl211J5TklgFDb6xlSRG2dWGqs0qWLZ+DDq7jlgSs4OyAQZwd6q6P2pJXSWTaFPJsZXcNEbUVvhmKMCDBgEFtRADbxI95JxSX4YchDsRpyzMsSCcG4MdTsetaRNLUSCzwdOhWDyiyNSgEhYJmBA2nemumu4NUgMtxZI0mIkqN9QAP5Uu1cVw+mFVQ8liXJ0sGHKcn5CdhNNvDSi/EOlQ6MiqFDBQY2J1HzKD1k0AC8QqXJloZVbUZRo8qjTAB7me1FYbUty3oZgJZQwXcRAMCJJk0V27cWINpQGMTrg6gI38wn736VS3IuC4zABsYYAHMEkGYOrbPUDoaAfYPLEaYkATPKPKd+1U9JsELcdJ6wBpIyBIzseUgfKnXKc+2dIektT3pLVtllSHpZpr0o1rGVbEp6UhKclY1tD1py0laalYaa5PWioENGKitYurqquka1oqBaOkEqVKlASuWqk22DazJbIbpqX8JUfp866lc+2pKsrnJ1QzQVVcEgknI+XWqhVnt2FkrAUgudRVtSpg5kQ2T8qXxL6lVmVGANxRstsyYU56wdoySabavYYfECRq0/tCTBHLgY7bdIxSG4oaGhdZDz+00wDpguJA6j73r7Vp5ScqlisCVLaVYYEMhkLESoI3Palng5tFCwYxDMDcBUCRqbUciVA6dalvmeUuZUIx1BTJzzAufKAx2AxFWuom4lvUqozqzHS7MSQcA7iDG+JoAFto6SeUlQwIDmApiZgnUdvUGqN9WSV+GugLAIYEjOlde4yDI9anCWH/zDcuaXa3mM6sGPQQDnbtTeH4cMvw+UqJxudwJYGCs527k9qYHccnS5CHGF5dXxeulpjafpRvWaNNkqgAKTyswMDPmbESJMj60XC3S1tSYmMxMSMYnpREaR6S9OekPW2WNKelmmNSzWsZVpWnoazqachrLTWNCU5KQhpqmsdRrGhDTKQppwrKtoIVYoQaukawaOl0YNAXUqVKQSuVbuAhlQESXgsSNEKpIIwySDsP611D/AN96xWVYK0tJltX3mHKMLjOe81UFZeCv6ySBcsiYCwIZiJOY5TM96l20lwaiCqwp1gqbgbK6SInTHX1rSiOTzuX0hToUBSTuCzGMY9t6yXbaviTqdGUOzLMBg2mBvB69hV+U0jiIcaguFB5WIBACZJjLNA6HpmMVpAVrsgkEW9X3oKsADBneQMgYM7mswQINRMw0u2toZ2OlnCrn8PoY6DNP3W2twgjmY3NQkFeZSCo3iScR86dIJV0dxqQFkBQHnYsBB0zzRvv/AL0LXFS65ZciGyyjShyzNHcnbMwPQ0TBCUcoxV9ekzOJJWZ5gCMx0pV5GLKdOgMNADMJiCQAJzP+004RllgrlNQcEnGkCAFEjlEdR9aq2xB0vpE5EALMb4B7R9KC67qVLMEXkGSTOOYNGJ2E1fEXCrHYjlMsYCySrZ9oxVRFMeksaY5pTGtMsaU9LNGxoDWsZnqachrMppymo1FytKGnKayqacrVlY1laFanI1ZlNNVqxsayniiFKVqYKlpBVU1KukBA1dLog1ARhIj39Pz6VisWjJgm6FkAvvBRdnzqGBOOvpW4msOg51jTMaNO5Y29La4wIznanBSLVk27mlUCqBLEMSASfLqxgRIB6GgvCHgDc3uZRKy6CA2eXpsM460HDIPiaVdwBbWPhiFb3LYuH2GOtS67K50Wi4N1S4JmJXdQRy9fT1zV+Us1i1FpiMhWlWtwGuMIPXqNo6xitLFWXSha3pZDcaGBJZJBJ2Laisg9qtOGt6iALsqxUrkjSeScxCsDOM4on4G4AQSqqAGGkP5goG24GOk07SJ4jilFr4qBkZipL6DJAIUkgSJOBEig4hioPPo0AEbaedYwzSd/mJpt/hhpKqUGGmTLLqAMrPMBKnE7TSUujULbREMNPIQSg6k5B6Z6AGnE2gTZlBJYSrZL6zB5nZACCIPfoKBnDWxAwsrzaipgQcbnpvQ8BxGtTpYamEg/DED0kAAjp33ouG8jADHMIBESMaV69OvetZEWnIx0jVgxkevWhY0nh7pJIZSuzZnOoDv1EGmMa0jHQGNAaI0DGriBg05WrODTFNKwStCtTlasymmK1ZWNJWpWpoNZlamK9Z2NZWlWpqtWYNTFasrGkrRNXSlejmpadHUoZq5pBCO1YBqUkW5a5+z+IW1QVjSGAOO5iQcGtzHBjsfrWK1v+0ZgZtHLSusqV0rIyJE+9VCrLYQM0t/d7jiCzAQVcA80DUMbSe284phvkrcFs27REFrhaZI8zQPSN+9H8Vk1OERRjUYI1PETM7SexnPoTd15V3ZlYaCIiMAZ3AOSDjbaqIlOIHxI16oBBkDmb0mOaDEDGfpn4bhNRgtCqGAsyZBk6WkeU7nuKuzxyE6dHNIKmLgAaFBAJkggb9MfOkcPdQOALdxW1FoIwgMhmBxExORV8SbwyGXHw1BDLBYMJxBYMZLQJqrWpFKD4jlZG66SMkYk6YmojtLKfiLl4bYFSYn1aCCMRWRFX9q6EsWGrMgFZBz3Jgwe1VIi1oFyH0iARGAxCkkSTpPTrg0twwMljBOOYQu+4jm7ye/pSeOdiRIx9zm5i0bgDce+d+9S87oQWm4q6YgIstzEse0Y7DNaSIpqrpYAB4AaIHIJM5zv0miY1m4tNWlgCYIYQSCI5vKdydqdq+VXGWv1CaAmrJoZq0CBowaSDRg0A9Wpgas4NMVqixUrQrU1XrMGo1aosXK1K9MDVlV6Yr1nY0lag1GHrMHow1Z3K5ppFyiDVmDUQeo4v3NGqufa4sElo1EsgdZkKZ0hwxEYA2FaNdYbF/zSiMupAHUKFYiJOTAIbHfFOQe4Ckh7bIYLa9idOktnkGMdDO52poUk/EBGrSVysaiDyhzHKRg4/QUD27mmBcbGoliAJGowsnKgdwPpRvaLRzPpEEEN5pEETvAwQZO5q09c9rrBkDh1YQpcuYKA55zgEiPU5FVfdkWFJMNpk6pIBlQigQcGJHYd6G5wropUAHlbSMMgMzqaRGr1J+Waq6yq8C4QXUA8uojUI1AEQo8u3aIrSRPRNGtrmpkJ0ggzJxgTEqSd4narcEXFIWZQgBRhevbM+sVd242saYYaDpUECWGDPf0jaPWs3HLqKkyShGoEkCGgzP5AietVIjp6Xjp2LmWDHlkHOQoxvAjp8qy3bradmZw05BGiRJkzBgTseoprheZAADhoBgn39j3oLdzRKse7Acztp7Y9Z2q5E2i4a6GUFQMbDfTIxv1g1LZbIJDAEw07j17dvlSrXEqWOkQTBbAmcCTnYACrQ50yIE46nrP59O9VIimk0DGoxoCatAlajBpKmjBoBwNGDSQaMGkDg1MDVnBow1TYfTw1MDVnD0YaosXK0hqMPWYNRB6ixUrSHotdZw1XrqeK6frrEjKCzqS86RlRAhjtAzBJp2uszOCSdWi4BBggnQGnynuOpokPoeIsMMo76lHk1MwjUZbSPvEHrMUy4mzFdbAqJIA2xq7GJOfWsl3w9T0FtiWGGY6lyecyJ336TRsxVSPXJGojXAxAk6MRNVwWl8ZdVXhnBZidCEGNTCBIyCB6Ch4uypBW4Tz6YwSFII8pgkeu29DfulOY5XmKlArvqkc2o7EzERiN6hQnDHQ0EDnljuQVnAPrmIqpAO8qsqknCkQRqM98DYmN/eguFdJGFJ6eUyMxBmP+aF7gC6QREgM5IIliDGNznr86q6Cw5yuCSAdzmATB2ztFVEKV8mWEwCMYAI2k7zHvik2rzAjDtJYDG5wdTMYPy2q7DQgLDSFMj0n3id9/SiISXQwCctnJX8UdKZFBirtKgkkHf7uQWE7bj86viLml9RONLQu8xBOR+m1HeZgcEiYVcSFO+owKu5chSd4HTr7VRdXqoS1CsAQOnt/SqJqk8WrUxTWcGmK1A4cDTAaQGowaEnA0QakhqMGlwGg0QalBqIGlwHBqMNSAaIPU2KlPDVeqkhqvVU8Pp2uuefD1ks2hWaQpE4nAjUck1qLVmXduZnjTySJDbyCY1e/pRxUqFCDjQ0EzqYkSBhQo8pjMDtV3QzAS6ARmZCmYO4I7Yqru+AhYsIJ1YAG/WGA/pVKDETO0gkQB+6AIBo4fS+IcsVA1FN10LJByDJMYM9B0orh6EhRM6gTk/exmMVV5nZot7DeQQSYxpOxikOAogCSQYBEatpMDr6mqH3BWLoEFQp0gHlJY9wBIgmZq0vAsQ0udRyVgKDzadQEY/pQ2iizAC6swAFIHc9t6iaQCqy0nOT97JIJ3HtT4VoLXCkgqYKGIABVRBkQOo2nPShuc5K6TEmWCgjEQCW/pNWzEtKQVg5wDqBjJO8Y/Ohv3WjIDaTkjJBAOdIxM+pFMLfKlkJG2nSFJgH3yDn60JUHUIAnSYk9uq4genvVWmInTpAIJXtOfWYiJxihZyDgErEdYEEDrljuZplwQfmO51EkdAIwQO+04FEaXcvAZYdsx8pJ/KBRE0CqU0YNJBowaZGg0atSQaIGgjwaINSQ1GDQk0NRg0kGiDUA4NVzS5q5qeAyavVS5q5o4ZmqkWrmDpljg8w0nOQJjb9KMmsnEXhBDaysNJEZg5EYOB1wKSoO5bBYkhVnRpaQCe6zIzvVqgBK5E5gMdwZJyZnAnvVNcBMNIBI06oA1dAD3xNRSEWSCo6gk/wDSdqD6DiLoPmZhIbSFIIkTtp3NC78m7kQMggEHt69KLTKhiVYgiD0IJ6AdaSigEtbWGJjUFnAOxg7b5oPwbeAEbZ5Xk+YRmSOuKVelTKgzEaiwgbRI33x86D4gUg7Pq2kCdUAtomQKly5zFQcE/eZiuPMFA8pHWmE40ZRiYgkHTMzGFAO/WmF4JkQPNq2Ek7Hucb0HENIHlBENBUtiekdf96EEyT6c2BymBE96B9xFBdQzACcwYbGeo70Ags0wdI1DEQI79Tkmds1YIDADYQDBMnECfp67VL14RBMapAmJPSAD+tBgcHDZkjKgSDEYycGittgZJ94Jn1jrV239+0mDP03pVu/qGJbJ6QBk4+X1pkYKMVKlNK6IVKlAGKtalSgjFoqlSmkQoxUqVIXUq6lBqrITHxSN43/lNSpSqstNoSBOdjnv3pREFoxyj9KupSPxSG8q+hx+dZb/AN0dArR6eYfpUqUVcdA2gCCABlhsNt4+tYLo5z/DcHy7VKlHgvKuJuHScnyr17jNZfD7pNliSSfiOJJJMa6lSmc/5a2xbxjz7Y6mpcPl/iUfLOKlSgi2Mq0584+VBZYljOdv0FSpTHiv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5383" name="Picture 23" descr="C:\Documents and Settings\Школа12\Рабочий стол\inde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63" y="4286250"/>
            <a:ext cx="2643187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4" name="Picture 24" descr="C:\Documents and Settings\Школа12\Рабочий стол\inde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75" y="1714500"/>
            <a:ext cx="221456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5" name="Picture 25" descr="C:\Documents and Settings\Школа12\Рабочий стол\imag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25" y="1714500"/>
            <a:ext cx="2928938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0"/>
            <a:ext cx="8510588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1357313"/>
            <a:ext cx="8786812" cy="5357812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Возможность для энергосбережения  есть в каждом доме, в каждой квартире в каждой семье.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Энергосберегающие мероприятия действительно позволяют экономить энергию, энергетические ресурсы, являются ключом к повышению уровня жизни, сохранению окружающей среды. Эти  мероприятия не требуют материальных затрат и зависят только от личной осведомленности и заинтересованности людей.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Энергосбережение можно считать новым источником энергии.</a:t>
            </a:r>
          </a:p>
          <a:p>
            <a:pPr algn="ctr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Открытый урок\84effefb32c59b0b03103d9ef2a3209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58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Новые технологии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95B3D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Апекс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301</Words>
  <Application>Microsoft Office PowerPoint</Application>
  <PresentationFormat>Экран (4:3)</PresentationFormat>
  <Paragraphs>77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Тема Office</vt:lpstr>
      <vt:lpstr>Новые технологии</vt:lpstr>
      <vt:lpstr>Апекс</vt:lpstr>
      <vt:lpstr>Презентация PowerPoint</vt:lpstr>
      <vt:lpstr>Презентация PowerPoint</vt:lpstr>
      <vt:lpstr>Что такое энергия???</vt:lpstr>
      <vt:lpstr>Презентация PowerPoint</vt:lpstr>
      <vt:lpstr>Из всей потребляемой в быту энергии:</vt:lpstr>
      <vt:lpstr>Презентация PowerPoint</vt:lpstr>
      <vt:lpstr>Презентация PowerPoint</vt:lpstr>
      <vt:lpstr>Рекомендации по экономии энергии дома:</vt:lpstr>
      <vt:lpstr>Экономия электрической энергии </vt:lpstr>
      <vt:lpstr>Знаете ли Вы что?</vt:lpstr>
      <vt:lpstr>Совет 1</vt:lpstr>
      <vt:lpstr>Совет 2 </vt:lpstr>
      <vt:lpstr>Совет 3</vt:lpstr>
      <vt:lpstr>Не используйте сразу несколько электрических приборов </vt:lpstr>
      <vt:lpstr>Совет 5</vt:lpstr>
      <vt:lpstr>Экономия воды </vt:lpstr>
      <vt:lpstr>Вывод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Владислав</dc:creator>
  <cp:lastModifiedBy>Инна Ляпунова</cp:lastModifiedBy>
  <cp:revision>110</cp:revision>
  <dcterms:created xsi:type="dcterms:W3CDTF">2017-10-17T05:49:21Z</dcterms:created>
  <dcterms:modified xsi:type="dcterms:W3CDTF">2023-02-17T11:23:21Z</dcterms:modified>
</cp:coreProperties>
</file>