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45CD4B-45D3-3C3D-0DA4-6E0DCCB4E88A}" v="882" dt="2026-09-17T09:07:03.344"/>
    <p1510:client id="{31B216CB-BA5A-4083-981C-BA56DA6F7AEF}" v="282" dt="2026-09-16T13:41:20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>
        <p:scale>
          <a:sx n="77" d="100"/>
          <a:sy n="77" d="100"/>
        </p:scale>
        <p:origin x="-294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4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4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FF05EAE5-4812-F718-6D75-9627884180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65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64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79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1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xmlns="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3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7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6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230604F-219C-2DEE-830E-27274CC2FE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5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1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imea.kp.ru/daily/277814/5300694/?ysclid=mu5a9z1aze444046654" TargetMode="External"/><Relationship Id="rId2" Type="http://schemas.openxmlformats.org/officeDocument/2006/relationships/hyperlink" Target="https://vk.ru/wall-198637984_501?ysclid=mu59j92hi140348005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ru/wall-58333522_120400?ysclid=mu5b140llp574637622" TargetMode="External"/><Relationship Id="rId4" Type="http://schemas.openxmlformats.org/officeDocument/2006/relationships/hyperlink" Target="https://konnichiwa.ru/3924/?ysclid=mu5b08c4jm27646276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19F9BF86-FE94-4517-B97D-026C7515E5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4B4D247-60D1-3C9D-A906-6082C0B8B1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03" b="8446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122AB34F-E75C-451A-8410-05B6C249E9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3648484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38061" y="914400"/>
            <a:ext cx="4892948" cy="3427867"/>
          </a:xfrm>
        </p:spPr>
        <p:txBody>
          <a:bodyPr>
            <a:normAutofit/>
          </a:bodyPr>
          <a:lstStyle/>
          <a:p>
            <a:pPr algn="r"/>
            <a:r>
              <a:rPr lang="ru-RU" sz="5000" b="1">
                <a:solidFill>
                  <a:srgbClr val="FFFFFF"/>
                </a:solidFill>
                <a:latin typeface="Arial"/>
                <a:cs typeface="Arial"/>
              </a:rPr>
              <a:t>«Восток сквозь 4 сезона Японии и России»</a:t>
            </a:r>
            <a:endParaRPr lang="ru-RU" sz="5000">
              <a:solidFill>
                <a:srgbClr val="FFFFFF"/>
              </a:solidFill>
            </a:endParaRPr>
          </a:p>
          <a:p>
            <a:pPr algn="r"/>
            <a:endParaRPr lang="ru-RU" sz="5000">
              <a:solidFill>
                <a:srgbClr val="FFFF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9835" y="5253051"/>
            <a:ext cx="4941173" cy="8129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ru-RU" b="1">
                <a:solidFill>
                  <a:srgbClr val="FFFFFF"/>
                </a:solidFill>
                <a:latin typeface="Arial"/>
                <a:cs typeface="Arial"/>
              </a:rPr>
              <a:t>Выставка Светланы Гребеньковой ТëСей</a:t>
            </a:r>
            <a:endParaRPr lang="ru-RU">
              <a:solidFill>
                <a:srgbClr val="FFFFFF"/>
              </a:solidFill>
              <a:latin typeface="Arial"/>
              <a:cs typeface="Arial"/>
            </a:endParaRPr>
          </a:p>
          <a:p>
            <a:pPr algn="r"/>
            <a:endParaRPr lang="ru-RU">
              <a:solidFill>
                <a:srgbClr val="FFFFFF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97CC2FE6-3AD0-4131-B4BC-1F4D65E25E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38375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35781B-5863-3324-D3F9-BD1407193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Об авторе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F22F52-AD7D-FC53-C2BB-6E1E708ABD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69" r="-1" b="-1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08052531-D50B-3899-B150-D05525F4F2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E50C94B-5CDB-62F7-32AD-E7980EEE9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2176036"/>
            <a:ext cx="6501810" cy="412188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400" dirty="0">
                <a:latin typeface="Times New Roman"/>
                <a:cs typeface="Times New Roman"/>
              </a:rPr>
              <a:t>Творческий псевдоним Светланы -</a:t>
            </a:r>
            <a:r>
              <a:rPr lang="ru-RU" altLang="ja-JP" sz="1400" dirty="0">
                <a:latin typeface="Times New Roman"/>
                <a:cs typeface="Times New Roman"/>
              </a:rPr>
              <a:t> </a:t>
            </a:r>
            <a:r>
              <a:rPr lang="ja-JP" altLang="en-US" sz="1400">
                <a:latin typeface="Times New Roman"/>
                <a:ea typeface="MS Gothic"/>
                <a:cs typeface="Times New Roman"/>
              </a:rPr>
              <a:t>朝青</a:t>
            </a:r>
            <a:r>
              <a:rPr lang="ru-RU" sz="1400" dirty="0">
                <a:latin typeface="Times New Roman"/>
                <a:cs typeface="Times New Roman"/>
              </a:rPr>
              <a:t> </a:t>
            </a:r>
            <a:r>
              <a:rPr lang="ru-RU" sz="1400" dirty="0" err="1">
                <a:latin typeface="Times New Roman"/>
                <a:cs typeface="Times New Roman"/>
              </a:rPr>
              <a:t>Тë</a:t>
            </a:r>
            <a:r>
              <a:rPr lang="ru-RU" sz="1400" dirty="0">
                <a:latin typeface="Times New Roman"/>
                <a:cs typeface="Times New Roman"/>
              </a:rPr>
              <a:t> Сей TE SEI («Утро в синеве»).</a:t>
            </a:r>
          </a:p>
          <a:p>
            <a:pPr>
              <a:lnSpc>
                <a:spcPct val="110000"/>
              </a:lnSpc>
            </a:pPr>
            <a:r>
              <a:rPr lang="ru-RU" sz="1400" dirty="0">
                <a:latin typeface="Times New Roman"/>
                <a:cs typeface="Times New Roman"/>
              </a:rPr>
              <a:t>Художник обладатель именной печати</a:t>
            </a:r>
            <a:r>
              <a:rPr lang="ru-RU" sz="1400" dirty="0">
                <a:latin typeface="Times New Roman"/>
                <a:ea typeface="Cambria Math"/>
                <a:cs typeface="Times New Roman"/>
              </a:rPr>
              <a:t>‑</a:t>
            </a:r>
            <a:r>
              <a:rPr lang="ru-RU" sz="1400" dirty="0">
                <a:latin typeface="Times New Roman"/>
                <a:cs typeface="Times New Roman"/>
              </a:rPr>
              <a:t>диплома (творческого псевдонима) от профессора Ямада Мидори (2018).</a:t>
            </a:r>
          </a:p>
          <a:p>
            <a:pPr>
              <a:lnSpc>
                <a:spcPct val="110000"/>
              </a:lnSpc>
            </a:pPr>
            <a:r>
              <a:rPr lang="ru-RU" sz="1400" dirty="0">
                <a:latin typeface="Times New Roman"/>
                <a:cs typeface="Times New Roman"/>
              </a:rPr>
              <a:t>Высшая</a:t>
            </a:r>
            <a:r>
              <a:rPr lang="en-US" sz="1400" dirty="0">
                <a:latin typeface="Times New Roman"/>
                <a:cs typeface="Times New Roman"/>
              </a:rPr>
              <a:t> «</a:t>
            </a:r>
            <a:r>
              <a:rPr lang="ru-RU" sz="1400" dirty="0">
                <a:latin typeface="Times New Roman"/>
                <a:cs typeface="Times New Roman"/>
              </a:rPr>
              <a:t>Международная почётная награда</a:t>
            </a:r>
            <a:r>
              <a:rPr lang="en-US" sz="1400" dirty="0">
                <a:latin typeface="Times New Roman"/>
                <a:cs typeface="Times New Roman"/>
              </a:rPr>
              <a:t>» Art Beyond Boundaries (2026), National Art Center Tokyo.</a:t>
            </a:r>
            <a:endParaRPr lang="ru-RU" sz="1400" dirty="0">
              <a:latin typeface="Times New Roman"/>
              <a:cs typeface="Times New Roman"/>
            </a:endParaRPr>
          </a:p>
          <a:p>
            <a:pPr>
              <a:lnSpc>
                <a:spcPct val="110000"/>
              </a:lnSpc>
            </a:pPr>
            <a:r>
              <a:rPr lang="ru-RU" sz="1400" dirty="0">
                <a:latin typeface="Times New Roman"/>
                <a:cs typeface="Times New Roman"/>
              </a:rPr>
              <a:t>Участник</a:t>
            </a:r>
            <a:r>
              <a:rPr lang="en-US" sz="1400" dirty="0">
                <a:latin typeface="Times New Roman"/>
                <a:cs typeface="Times New Roman"/>
              </a:rPr>
              <a:t> «24</a:t>
            </a:r>
            <a:r>
              <a:rPr lang="en-US" sz="1400" dirty="0">
                <a:latin typeface="Times New Roman"/>
                <a:ea typeface="Cambria Math"/>
                <a:cs typeface="Times New Roman"/>
              </a:rPr>
              <a:t>‑</a:t>
            </a:r>
            <a:r>
              <a:rPr lang="en-US" sz="1400" dirty="0">
                <a:latin typeface="Times New Roman"/>
                <a:cs typeface="Times New Roman"/>
              </a:rPr>
              <a:t>th International Japan Media Arts Festival» </a:t>
            </a:r>
            <a:r>
              <a:rPr lang="ru-RU" sz="1400" dirty="0">
                <a:latin typeface="Times New Roman"/>
                <a:cs typeface="Times New Roman"/>
              </a:rPr>
              <a:t>и международного конкурса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err="1">
                <a:latin typeface="Times New Roman"/>
                <a:cs typeface="Times New Roman"/>
              </a:rPr>
              <a:t>Pebeo</a:t>
            </a:r>
            <a:r>
              <a:rPr lang="en-US" sz="1400" dirty="0">
                <a:latin typeface="Times New Roman"/>
                <a:cs typeface="Times New Roman"/>
              </a:rPr>
              <a:t> International.</a:t>
            </a:r>
            <a:endParaRPr lang="ru-RU" sz="1400" dirty="0">
              <a:latin typeface="Times New Roman"/>
              <a:cs typeface="Times New Roman"/>
            </a:endParaRPr>
          </a:p>
          <a:p>
            <a:pPr>
              <a:lnSpc>
                <a:spcPct val="110000"/>
              </a:lnSpc>
            </a:pPr>
            <a:r>
              <a:rPr lang="ru-RU" sz="1400" dirty="0">
                <a:latin typeface="Times New Roman"/>
                <a:cs typeface="Times New Roman"/>
              </a:rPr>
              <a:t>Регулярный участник выставок «НИХОН НО БИ» («Красота Японии»), телепередач по Москве и России, фестиваля </a:t>
            </a:r>
            <a:r>
              <a:rPr lang="ru-RU" sz="1400" dirty="0" err="1">
                <a:latin typeface="Times New Roman"/>
                <a:cs typeface="Times New Roman"/>
              </a:rPr>
              <a:t>Аой</a:t>
            </a:r>
            <a:r>
              <a:rPr lang="ru-RU" sz="1400" dirty="0">
                <a:latin typeface="Times New Roman"/>
                <a:cs typeface="Times New Roman"/>
              </a:rPr>
              <a:t> Мацури (Тула).</a:t>
            </a:r>
          </a:p>
          <a:p>
            <a:pPr>
              <a:lnSpc>
                <a:spcPct val="110000"/>
              </a:lnSpc>
            </a:pPr>
            <a:r>
              <a:rPr lang="ru-RU" sz="1400" dirty="0">
                <a:latin typeface="Times New Roman"/>
                <a:cs typeface="Times New Roman"/>
              </a:rPr>
              <a:t>Работы находятся в частных коллекциях в России, Европе и Америке.</a:t>
            </a:r>
          </a:p>
          <a:p>
            <a:pPr>
              <a:lnSpc>
                <a:spcPct val="110000"/>
              </a:lnSpc>
            </a:pPr>
            <a:r>
              <a:rPr lang="ru-RU" sz="1500" dirty="0">
                <a:latin typeface="Arial"/>
                <a:cs typeface="Arial"/>
              </a:rPr>
              <a:t>Автор показывает как с помощью цвета и ахроматический палитры меняется форма, цвет и </a:t>
            </a:r>
            <a:r>
              <a:rPr lang="ru-RU" sz="1500" dirty="0" err="1">
                <a:latin typeface="Arial"/>
                <a:cs typeface="Arial"/>
              </a:rPr>
              <a:t>еë</a:t>
            </a:r>
            <a:r>
              <a:rPr lang="ru-RU" sz="1500" dirty="0">
                <a:latin typeface="Arial"/>
                <a:cs typeface="Arial"/>
              </a:rPr>
              <a:t> содержание, оставаясь в традиционной японской живописи, широко известной миру как </a:t>
            </a:r>
            <a:r>
              <a:rPr lang="ru-RU" sz="1500" dirty="0" err="1">
                <a:latin typeface="Arial"/>
                <a:cs typeface="Arial"/>
              </a:rPr>
              <a:t>суми</a:t>
            </a:r>
            <a:r>
              <a:rPr lang="ru-RU" sz="1500" dirty="0">
                <a:latin typeface="Arial"/>
                <a:cs typeface="Arial"/>
              </a:rPr>
              <a:t>-э и </a:t>
            </a:r>
            <a:r>
              <a:rPr lang="ru-RU" sz="1500" dirty="0" err="1">
                <a:latin typeface="Arial"/>
                <a:cs typeface="Arial"/>
              </a:rPr>
              <a:t>бокусайга</a:t>
            </a:r>
            <a:r>
              <a:rPr lang="ru-RU" sz="1500" dirty="0">
                <a:latin typeface="Arial"/>
                <a:cs typeface="Arial"/>
              </a:rPr>
              <a:t>.</a:t>
            </a:r>
            <a:endParaRPr lang="ru-RU" sz="1400" dirty="0">
              <a:latin typeface="Times New Roman"/>
              <a:cs typeface="Times New Roman"/>
            </a:endParaRPr>
          </a:p>
          <a:p>
            <a:pPr>
              <a:lnSpc>
                <a:spcPct val="110000"/>
              </a:lnSpc>
            </a:pPr>
            <a:endParaRPr lang="ru-RU" sz="1400" dirty="0">
              <a:latin typeface="Times New Roman"/>
              <a:cs typeface="Times New Roman"/>
            </a:endParaRPr>
          </a:p>
          <a:p>
            <a:pPr>
              <a:lnSpc>
                <a:spcPct val="110000"/>
              </a:lnSpc>
            </a:pPr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12670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D26F923-CDFB-D6B9-C729-C7ACAA84C5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9410"/>
          <a:stretch>
            <a:fillRect/>
          </a:stretch>
        </p:blipFill>
        <p:spPr>
          <a:xfrm>
            <a:off x="-4704" y="10"/>
            <a:ext cx="56967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7017262-EEEC-4F5E-917D-A55E68A119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480375" y="-480370"/>
            <a:ext cx="4735963" cy="5696712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E65C41-F48D-811A-8F63-EB94C920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19" y="1371601"/>
            <a:ext cx="4023360" cy="2671482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  <a:latin typeface="Times New Roman"/>
                <a:cs typeface="Times New Roman"/>
              </a:rPr>
              <a:t>Суми-э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9A3EDAAA-869E-4AA2-A7CE-BF2C025963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8718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ED8967-A55B-C63F-D80E-3800ECDFC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2960" y="1031002"/>
            <a:ext cx="5288049" cy="526692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700" err="1">
                <a:latin typeface="Times New Roman"/>
                <a:cs typeface="Times New Roman"/>
              </a:rPr>
              <a:t>Суми</a:t>
            </a:r>
            <a:r>
              <a:rPr lang="ru-RU" sz="1700">
                <a:latin typeface="Times New Roman"/>
                <a:cs typeface="Times New Roman"/>
              </a:rPr>
              <a:t>-э — древняя японская техника рисования тушью и минеральными красками на рисовой бумаге. Это живопись, самовыражение и философия одновременно. Традиционными сюжетами в живописи тушью </a:t>
            </a:r>
            <a:r>
              <a:rPr lang="ru-RU" sz="1700" err="1">
                <a:latin typeface="Times New Roman"/>
                <a:cs typeface="Times New Roman"/>
              </a:rPr>
              <a:t>суми</a:t>
            </a:r>
            <a:r>
              <a:rPr lang="ru-RU" sz="1700">
                <a:latin typeface="Times New Roman"/>
                <a:cs typeface="Times New Roman"/>
              </a:rPr>
              <a:t>-э являются изображения растений. Природа - единственный учитель японского художника, неиссякаемый источник, где он черпает свое вдохновение. Художник отдается природе с наивным усердием, отражающимся во всех его произведениях и придающим им характер абсолютной искренности. Японский художник любит изучать геометрию по паутинке, птичьи следы на снегу подсказывают ему декоративный мотив, а когда он хочет придать изгиб прямой линии, то неутомимо изучает рябь водной поверхности. Словом, он уверен, что в природе содержится все основополагающие элементы вещей.</a:t>
            </a:r>
          </a:p>
          <a:p>
            <a:pPr>
              <a:lnSpc>
                <a:spcPct val="110000"/>
              </a:lnSpc>
            </a:pPr>
            <a:endParaRPr lang="ru-RU"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8862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D2336E-8E57-A371-AF7B-62F32DD9A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/>
                <a:cs typeface="Times New Roman"/>
              </a:rPr>
              <a:t>Бокусайга</a:t>
            </a:r>
            <a:endParaRPr lang="ru-RU" dirty="0">
              <a:latin typeface="Times New Roman"/>
              <a:cs typeface="Times New Roman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F3AD15-34DD-BCCC-E0B6-21ADA5143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737860" cy="36669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err="1">
                <a:latin typeface="Times New Roman"/>
                <a:cs typeface="Times New Roman"/>
              </a:rPr>
              <a:t>Бокусайга</a:t>
            </a:r>
            <a:r>
              <a:rPr lang="ru-RU">
                <a:latin typeface="Times New Roman"/>
                <a:cs typeface="Times New Roman"/>
              </a:rPr>
              <a:t> – японская живопись, когда в работе помимо туши участвует цвет.  Глубокие пейзажи, передача состояний природы. </a:t>
            </a:r>
            <a:endParaRPr lang="ru-RU"/>
          </a:p>
          <a:p>
            <a:r>
              <a:rPr lang="ru-RU">
                <a:latin typeface="Times New Roman"/>
                <a:cs typeface="Times New Roman"/>
              </a:rPr>
              <a:t> Таким образом, благодаря краскам можно передать красоту и выразить настроение природы, действия, явления и т.д.</a:t>
            </a:r>
            <a:endParaRPr lang="ru-RU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F40A5AC-25B6-D88A-C262-296C8A1E73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62" t="6711" r="4122" b="15436"/>
          <a:stretch>
            <a:fillRect/>
          </a:stretch>
        </p:blipFill>
        <p:spPr>
          <a:xfrm>
            <a:off x="7411346" y="914400"/>
            <a:ext cx="3863495" cy="538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50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19F9BF86-FE94-4517-B97D-026C7515E5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13835-9C4A-6E4F-825C-04F21FECF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404" y="4580930"/>
            <a:ext cx="8945593" cy="948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>
                <a:latin typeface="Times New Roman"/>
                <a:cs typeface="Times New Roman"/>
              </a:rPr>
              <a:t>Работы Светланы </a:t>
            </a:r>
            <a:r>
              <a:rPr lang="en-US" sz="4400" dirty="0" err="1">
                <a:latin typeface="Times New Roman"/>
                <a:cs typeface="Times New Roman"/>
              </a:rPr>
              <a:t>Гребеньковой</a:t>
            </a:r>
            <a:endParaRPr lang="en-US" sz="440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EDA4C0C-A714-9ECB-4E3D-493B6ACF6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405" y="5597885"/>
            <a:ext cx="8945591" cy="62193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cap="all" spc="300" dirty="0">
                <a:latin typeface="Times New Roman"/>
                <a:cs typeface="Times New Roman"/>
              </a:rPr>
              <a:t>Рассмотрим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самые</a:t>
            </a:r>
            <a:r>
              <a:rPr lang="en-US" sz="1500" b="1" cap="all" spc="300" dirty="0">
                <a:latin typeface="Times New Roman"/>
                <a:cs typeface="Times New Roman"/>
              </a:rPr>
              <a:t>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яркие</a:t>
            </a:r>
            <a:r>
              <a:rPr lang="en-US" sz="1500" b="1" cap="all" spc="300" dirty="0">
                <a:latin typeface="Times New Roman"/>
                <a:cs typeface="Times New Roman"/>
              </a:rPr>
              <a:t>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работы</a:t>
            </a:r>
            <a:r>
              <a:rPr lang="en-US" sz="1500" b="1" cap="all" spc="300" dirty="0">
                <a:latin typeface="Times New Roman"/>
                <a:cs typeface="Times New Roman"/>
              </a:rPr>
              <a:t>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из</a:t>
            </a:r>
            <a:r>
              <a:rPr lang="en-US" sz="1500" b="1" cap="all" spc="300" dirty="0">
                <a:latin typeface="Times New Roman"/>
                <a:cs typeface="Times New Roman"/>
              </a:rPr>
              <a:t>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коллекции</a:t>
            </a:r>
            <a:r>
              <a:rPr lang="en-US" sz="1500" b="1" cap="all" spc="300" dirty="0">
                <a:latin typeface="Times New Roman"/>
                <a:cs typeface="Times New Roman"/>
              </a:rPr>
              <a:t>,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представленной</a:t>
            </a:r>
            <a:r>
              <a:rPr lang="en-US" sz="1500" b="1" cap="all" spc="300" dirty="0">
                <a:latin typeface="Times New Roman"/>
                <a:cs typeface="Times New Roman"/>
              </a:rPr>
              <a:t>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на</a:t>
            </a:r>
            <a:r>
              <a:rPr lang="en-US" sz="1500" b="1" cap="all" spc="300" dirty="0">
                <a:latin typeface="Times New Roman"/>
                <a:cs typeface="Times New Roman"/>
              </a:rPr>
              <a:t> </a:t>
            </a:r>
            <a:r>
              <a:rPr lang="en-US" sz="1500" b="1" cap="all" spc="300" dirty="0" err="1">
                <a:latin typeface="Times New Roman"/>
                <a:cs typeface="Times New Roman"/>
              </a:rPr>
              <a:t>выставке</a:t>
            </a:r>
            <a:r>
              <a:rPr lang="en-US" sz="1500" b="1" cap="all" spc="3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4ADCCB2-CD44-8FC4-FBA0-400CF81DA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58" r="395" b="254"/>
          <a:stretch>
            <a:fillRect/>
          </a:stretch>
        </p:blipFill>
        <p:spPr>
          <a:xfrm>
            <a:off x="1897508" y="914399"/>
            <a:ext cx="4146676" cy="33924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02308BE-602B-7756-4EC6-B0CB836A0C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77" r="224" b="2649"/>
          <a:stretch>
            <a:fillRect/>
          </a:stretch>
        </p:blipFill>
        <p:spPr>
          <a:xfrm>
            <a:off x="6227064" y="914398"/>
            <a:ext cx="4237206" cy="339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8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971C9B-AE72-84A8-2353-275436DB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"Игра на кото"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81A4A45D-7F75-CA5F-4336-D58CE521D2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67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691422F5-4221-4812-AFD9-5479C6D60A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0D2FD52C-9B4A-DE0B-559E-F11B015C5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821" y="2633236"/>
            <a:ext cx="6034187" cy="36646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Кото</a:t>
            </a:r>
            <a:r>
              <a:rPr lang="en-US" sz="24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- </a:t>
            </a:r>
            <a:r>
              <a:rPr lang="en-US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японский</a:t>
            </a:r>
            <a:r>
              <a:rPr lang="en-US" sz="2400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 </a:t>
            </a:r>
            <a:r>
              <a:rPr lang="en-US" sz="24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щипковый</a:t>
            </a:r>
            <a:r>
              <a:rPr lang="en-US" sz="2400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 </a:t>
            </a:r>
            <a:r>
              <a:rPr lang="en-US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музыкальный</a:t>
            </a:r>
            <a:r>
              <a:rPr lang="en-US" sz="2400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 </a:t>
            </a:r>
            <a:r>
              <a:rPr lang="en-US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инструмент</a:t>
            </a:r>
            <a:r>
              <a:rPr lang="en-US" sz="24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напоминающий</a:t>
            </a:r>
            <a:r>
              <a:rPr lang="en-US" sz="24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b="1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арфу</a:t>
            </a:r>
            <a:r>
              <a:rPr lang="en-US" sz="24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 </a:t>
            </a:r>
            <a:r>
              <a:rPr lang="en-US" sz="24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Традиционное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кото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состоит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из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длинного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деревянного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корпуса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к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которому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прикреплены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тринадцать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2400" dirty="0" err="1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струн</a:t>
            </a:r>
            <a:r>
              <a:rPr lang="en-US" sz="2400" dirty="0"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</a:t>
            </a:r>
            <a:endParaRPr lang="en-US"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4240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B5807E-5334-219B-0535-2D12354F8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"Глициния"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xmlns="" id="{63814CEF-5082-3D60-D181-7A25EB9C1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737860" cy="36669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Любование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глициниями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–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одно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из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любимейших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мероприятий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японцев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наравне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с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любованием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сакурой,сливой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осенними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листьями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момидзи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Глициния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обычно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начинает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цвести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примерно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с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середины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апреля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май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начало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цветения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может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меняться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в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зависимости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от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географического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положения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Полюбоваться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деревьями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можно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буквально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всей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стране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но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есть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места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которые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собирают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больше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туристов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самих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японцев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чем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остальные</a:t>
            </a:r>
            <a:r>
              <a:rPr lang="en-US" sz="18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</a:t>
            </a:r>
            <a:endParaRPr lang="en-US" sz="1800">
              <a:latin typeface="Times New Roman"/>
              <a:cs typeface="Times New Roman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B300D33D-1B9A-C355-5871-2FA6ACBA24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74" r="13765" b="305"/>
          <a:stretch>
            <a:fillRect/>
          </a:stretch>
        </p:blipFill>
        <p:spPr>
          <a:xfrm>
            <a:off x="8223916" y="914400"/>
            <a:ext cx="2238354" cy="538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98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CFD1D2CD-954D-4C4D-B505-05EAD159B2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49B212-A958-2066-1B5E-6A100F2E2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17" y="952500"/>
            <a:ext cx="4124557" cy="352425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kern="1200" dirty="0">
                <a:latin typeface="Times New Roman"/>
                <a:cs typeface="Times New Roman"/>
              </a:rPr>
              <a:t>35×70</a:t>
            </a:r>
          </a:p>
          <a:p>
            <a:pPr>
              <a:lnSpc>
                <a:spcPct val="90000"/>
              </a:lnSpc>
            </a:pPr>
            <a:r>
              <a:rPr lang="en-US" sz="2400" b="1" kern="1200" dirty="0">
                <a:latin typeface="Times New Roman"/>
                <a:cs typeface="Times New Roman"/>
              </a:rPr>
              <a:t>"</a:t>
            </a:r>
            <a:r>
              <a:rPr lang="en-US" sz="2400" b="1" kern="1200" dirty="0" err="1">
                <a:latin typeface="Times New Roman"/>
                <a:cs typeface="Times New Roman"/>
              </a:rPr>
              <a:t>Камелия</a:t>
            </a:r>
            <a:r>
              <a:rPr lang="en-US" sz="2400" b="1" kern="1200" dirty="0">
                <a:latin typeface="Times New Roman"/>
                <a:cs typeface="Times New Roman"/>
              </a:rPr>
              <a:t>"</a:t>
            </a:r>
          </a:p>
          <a:p>
            <a:pPr>
              <a:lnSpc>
                <a:spcPct val="90000"/>
              </a:lnSpc>
            </a:pPr>
            <a:r>
              <a:rPr lang="en-US" sz="2400" b="1" kern="1200" dirty="0" err="1">
                <a:latin typeface="Times New Roman"/>
                <a:cs typeface="Times New Roman"/>
              </a:rPr>
              <a:t>Бокусайга</a:t>
            </a:r>
            <a:r>
              <a:rPr lang="en-US" sz="2400" b="1" kern="1200" dirty="0">
                <a:latin typeface="Times New Roman"/>
                <a:cs typeface="Times New Roman"/>
              </a:rPr>
              <a:t>, </a:t>
            </a:r>
            <a:r>
              <a:rPr lang="en-US" sz="2400" b="1" kern="1200" dirty="0" err="1">
                <a:latin typeface="Times New Roman"/>
                <a:cs typeface="Times New Roman"/>
              </a:rPr>
              <a:t>рисовая</a:t>
            </a:r>
            <a:r>
              <a:rPr lang="en-US" sz="2400" b="1" kern="1200" dirty="0">
                <a:latin typeface="Times New Roman"/>
                <a:cs typeface="Times New Roman"/>
              </a:rPr>
              <a:t> </a:t>
            </a:r>
            <a:r>
              <a:rPr lang="en-US" sz="2400" b="1" kern="1200" dirty="0" err="1">
                <a:latin typeface="Times New Roman"/>
                <a:cs typeface="Times New Roman"/>
              </a:rPr>
              <a:t>бумага</a:t>
            </a:r>
            <a:r>
              <a:rPr lang="en-US" sz="2400" b="1" kern="1200" dirty="0">
                <a:latin typeface="Times New Roman"/>
                <a:cs typeface="Times New Roman"/>
              </a:rPr>
              <a:t>, </a:t>
            </a:r>
            <a:r>
              <a:rPr lang="en-US" sz="2400" b="1" kern="1200" dirty="0" err="1">
                <a:latin typeface="Times New Roman"/>
                <a:cs typeface="Times New Roman"/>
              </a:rPr>
              <a:t>японская</a:t>
            </a:r>
            <a:r>
              <a:rPr lang="en-US" sz="2400" b="1" kern="1200" dirty="0">
                <a:latin typeface="Times New Roman"/>
                <a:cs typeface="Times New Roman"/>
              </a:rPr>
              <a:t> </a:t>
            </a:r>
            <a:r>
              <a:rPr lang="en-US" sz="2400" b="1" kern="1200" dirty="0" err="1">
                <a:latin typeface="Times New Roman"/>
                <a:cs typeface="Times New Roman"/>
              </a:rPr>
              <a:t>тушь</a:t>
            </a:r>
            <a:r>
              <a:rPr lang="en-US" sz="2400" b="1" kern="1200" dirty="0">
                <a:latin typeface="Times New Roman"/>
                <a:cs typeface="Times New Roman"/>
              </a:rPr>
              <a:t>, 2024 </a:t>
            </a:r>
            <a:r>
              <a:rPr lang="en-US" sz="2400" b="1" kern="1200" dirty="0" err="1">
                <a:latin typeface="Times New Roman"/>
                <a:cs typeface="Times New Roman"/>
              </a:rPr>
              <a:t>год</a:t>
            </a:r>
            <a:r>
              <a:rPr lang="en-US" sz="2400" b="1" kern="1200" dirty="0">
                <a:latin typeface="Times New Roman"/>
                <a:cs typeface="Times New Roman"/>
              </a:rPr>
              <a:t>.</a:t>
            </a:r>
          </a:p>
          <a:p>
            <a:pPr>
              <a:lnSpc>
                <a:spcPct val="90000"/>
              </a:lnSpc>
            </a:pPr>
            <a:endParaRPr lang="en-US" sz="41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A2D508B3-A66C-833E-D929-8DC2116356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92088" y="4882722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455D42F-0E9F-17F7-AD2B-3CD680B3B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083" r="-2" b="14448"/>
          <a:stretch>
            <a:fillRect/>
          </a:stretch>
        </p:blipFill>
        <p:spPr>
          <a:xfrm>
            <a:off x="5261956" y="10"/>
            <a:ext cx="693004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78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DB342A-E0D1-2B2F-99F9-E7050F9C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>
            <a:normAutofit/>
          </a:bodyPr>
          <a:lstStyle/>
          <a:p>
            <a:r>
              <a:rPr lang="ru-RU" sz="2000" b="0" dirty="0">
                <a:latin typeface="Times New Roman"/>
                <a:ea typeface="+mj-lt"/>
                <a:cs typeface="Times New Roman"/>
              </a:rPr>
              <a:t>35×85 см Эскиз "Телебашня в Токио".</a:t>
            </a:r>
            <a:endParaRPr lang="ru-RU" sz="2000" dirty="0">
              <a:latin typeface="Times New Roman"/>
              <a:cs typeface="Times New Roman"/>
            </a:endParaRPr>
          </a:p>
          <a:p>
            <a:r>
              <a:rPr lang="ru-RU" sz="2000" b="0" dirty="0">
                <a:latin typeface="Times New Roman"/>
                <a:ea typeface="+mj-lt"/>
                <a:cs typeface="Times New Roman"/>
              </a:rPr>
              <a:t>  </a:t>
            </a:r>
            <a:r>
              <a:rPr lang="ru-RU" sz="2000" b="0" dirty="0" err="1">
                <a:latin typeface="Times New Roman"/>
                <a:ea typeface="+mj-lt"/>
                <a:cs typeface="Times New Roman"/>
              </a:rPr>
              <a:t>Бокусайга</a:t>
            </a:r>
            <a:r>
              <a:rPr lang="ru-RU" sz="2000" b="0" dirty="0">
                <a:latin typeface="Times New Roman"/>
                <a:ea typeface="+mj-lt"/>
                <a:cs typeface="Times New Roman"/>
              </a:rPr>
              <a:t>, рисовая бумага, минеральные краски, японская тушь, 2025 год.</a:t>
            </a:r>
            <a:endParaRPr lang="ru-RU" sz="2000">
              <a:latin typeface="Times New Roman"/>
              <a:cs typeface="Times New Roman"/>
            </a:endParaRPr>
          </a:p>
          <a:p>
            <a:endParaRPr lang="ru-RU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B929D3FB-579A-9807-D866-B1E477E82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 err="1">
                <a:latin typeface="Times New Roman"/>
                <a:cs typeface="Times New Roman"/>
              </a:rPr>
              <a:t>Современный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мир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гармонично</a:t>
            </a:r>
            <a:r>
              <a:rPr lang="en-US" sz="2800" dirty="0">
                <a:latin typeface="Times New Roman"/>
                <a:cs typeface="Times New Roman"/>
              </a:rPr>
              <a:t> </a:t>
            </a:r>
            <a:r>
              <a:rPr lang="en-US" sz="2800" dirty="0" err="1">
                <a:latin typeface="Times New Roman"/>
                <a:cs typeface="Times New Roman"/>
              </a:rPr>
              <a:t>переплетается</a:t>
            </a:r>
            <a:r>
              <a:rPr lang="en-US" sz="2800" dirty="0">
                <a:latin typeface="Times New Roman"/>
                <a:cs typeface="Times New Roman"/>
              </a:rPr>
              <a:t> с </a:t>
            </a:r>
            <a:r>
              <a:rPr lang="en-US" sz="2800" dirty="0" err="1">
                <a:latin typeface="Times New Roman"/>
                <a:cs typeface="Times New Roman"/>
              </a:rPr>
              <a:t>традициями</a:t>
            </a:r>
            <a:r>
              <a:rPr lang="en-US" sz="2800" dirty="0">
                <a:latin typeface="Times New Roman"/>
                <a:cs typeface="Times New Roman"/>
              </a:rPr>
              <a:t>. </a:t>
            </a:r>
            <a:r>
              <a:rPr lang="en-US" sz="2800" dirty="0" err="1">
                <a:latin typeface="Times New Roman"/>
                <a:cs typeface="Times New Roman"/>
              </a:rPr>
              <a:t>Индустриальный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пейзаж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пожалуй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одна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из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характерных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черт</a:t>
            </a:r>
            <a:r>
              <a:rPr lang="en-US" sz="2800" dirty="0">
                <a:latin typeface="Times New Roman"/>
                <a:cs typeface="Times New Roman"/>
              </a:rPr>
              <a:t> Светланы Гребеньковой. Это </a:t>
            </a:r>
            <a:r>
              <a:rPr lang="en-US" sz="2800" dirty="0" err="1">
                <a:latin typeface="Times New Roman"/>
                <a:cs typeface="Times New Roman"/>
              </a:rPr>
              <a:t>ёё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почерк</a:t>
            </a:r>
            <a:r>
              <a:rPr lang="en-US" sz="2800" dirty="0">
                <a:latin typeface="Times New Roman"/>
                <a:cs typeface="Times New Roman"/>
              </a:rPr>
              <a:t> и </a:t>
            </a:r>
            <a:r>
              <a:rPr lang="en-US" sz="2800" dirty="0" err="1">
                <a:latin typeface="Times New Roman"/>
                <a:cs typeface="Times New Roman"/>
              </a:rPr>
              <a:t>уникальный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стиль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  <a:p>
            <a:endParaRPr lang="en-US" sz="2800" dirty="0">
              <a:latin typeface="Times New Roman"/>
              <a:cs typeface="Times New Roman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AB231B64-3005-50DE-F921-DD4327671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9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23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532A39-14F5-F0A8-495E-A7C91D39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400" b="0">
                <a:latin typeface="Times New Roman"/>
                <a:ea typeface="+mj-lt"/>
                <a:cs typeface="Times New Roman"/>
              </a:rPr>
              <a:t>"Паром в Киото",  март 2025</a:t>
            </a:r>
            <a:endParaRPr lang="ru-RU" sz="3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ru-RU" sz="3400" b="0">
                <a:latin typeface="Times New Roman"/>
                <a:ea typeface="+mj-lt"/>
                <a:cs typeface="Times New Roman"/>
              </a:rPr>
              <a:t>10×25см</a:t>
            </a:r>
            <a:endParaRPr lang="ru-RU" sz="3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endParaRPr lang="ru-RU" sz="340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18FD119C-64C3-F4E5-43F7-89EA79FC8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67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691422F5-4221-4812-AFD9-5479C6D60A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0A53154E-3674-9AFB-84AA-F995BDA31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821" y="2633236"/>
            <a:ext cx="6034187" cy="36646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Некоторые </a:t>
            </a:r>
            <a:r>
              <a:rPr lang="en-US" dirty="0" err="1">
                <a:latin typeface="Times New Roman"/>
                <a:cs typeface="Times New Roman"/>
              </a:rPr>
              <a:t>работы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посвящены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определенному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событию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или</a:t>
            </a:r>
            <a:r>
              <a:rPr lang="en-US" dirty="0">
                <a:latin typeface="Times New Roman"/>
                <a:cs typeface="Times New Roman"/>
              </a:rPr>
              <a:t>/</a:t>
            </a:r>
            <a:r>
              <a:rPr lang="en-US" dirty="0" err="1">
                <a:latin typeface="Times New Roman"/>
                <a:cs typeface="Times New Roman"/>
              </a:rPr>
              <a:t>либо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могут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проходить</a:t>
            </a:r>
            <a:r>
              <a:rPr lang="en-US" dirty="0">
                <a:latin typeface="Times New Roman"/>
                <a:cs typeface="Times New Roman"/>
              </a:rPr>
              <a:t> в </a:t>
            </a:r>
            <a:r>
              <a:rPr lang="en-US" dirty="0" err="1">
                <a:latin typeface="Times New Roman"/>
                <a:cs typeface="Times New Roman"/>
              </a:rPr>
              <a:t>определенном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городе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8574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0C6101-7D27-4FC3-47A0-6FC0CEF4A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r>
              <a:rPr lang="ru-RU" sz="2400" b="0" dirty="0">
                <a:latin typeface="Times New Roman"/>
                <a:ea typeface="+mj-lt"/>
                <a:cs typeface="Times New Roman"/>
              </a:rPr>
              <a:t>"Сакура, первые цветы", март 2024</a:t>
            </a:r>
            <a:endParaRPr lang="ru-RU" sz="2400">
              <a:latin typeface="Times New Roman"/>
              <a:cs typeface="Times New Roman"/>
            </a:endParaRPr>
          </a:p>
          <a:p>
            <a:r>
              <a:rPr lang="ru-RU" sz="2400" b="0" dirty="0">
                <a:latin typeface="Times New Roman"/>
                <a:ea typeface="+mj-lt"/>
                <a:cs typeface="Times New Roman"/>
              </a:rPr>
              <a:t>21×31см</a:t>
            </a:r>
            <a:endParaRPr lang="ru-RU" sz="2400">
              <a:latin typeface="Times New Roman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E24539C9-68B0-718E-09ED-68E3FE0F99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1" r="2026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691422F5-4221-4812-AFD9-5479C6D60A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50D8D3E7-63DE-1323-895E-6BBA2AC5E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821" y="2633236"/>
            <a:ext cx="6034187" cy="366468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 err="1">
                <a:latin typeface="Times New Roman"/>
                <a:ea typeface="+mn-lt"/>
                <a:cs typeface="Times New Roman"/>
              </a:rPr>
              <a:t>Каждый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год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в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марте-апреле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Япония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буквально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преображается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.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Парки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храмы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улицы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набережные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окутывает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нежно‑розовая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дымка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—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это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зацветает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сакура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(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японская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вишня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). Нежные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розовые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облака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окутывающие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улицы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зовут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остановиться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поднять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взгляд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на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мгновение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забыть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о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суете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. Миллионы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японцев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гостей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страны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 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отправляются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в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парки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—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встречать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весну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по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древнему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обычаю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.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Короткий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срок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цветения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сакуры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(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всего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7–10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дней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)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напоминает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о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мимолетности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жизни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учит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ценить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каждое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800" dirty="0" err="1">
                <a:latin typeface="Times New Roman"/>
                <a:ea typeface="+mn-lt"/>
                <a:cs typeface="Times New Roman"/>
              </a:rPr>
              <a:t>мгновение</a:t>
            </a:r>
            <a:r>
              <a:rPr lang="en-US" sz="1800" dirty="0">
                <a:latin typeface="Times New Roman"/>
                <a:ea typeface="+mn-lt"/>
                <a:cs typeface="Times New Roman"/>
              </a:rPr>
              <a:t>. </a:t>
            </a:r>
            <a:endParaRPr lang="en-US" sz="1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86783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FD1D2CD-954D-4C4D-B505-05EAD159B2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D68029-0855-CC97-3CBE-8B0CC7BC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4670661" cy="303084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kern="1200" dirty="0">
                <a:latin typeface="Times New Roman"/>
                <a:cs typeface="Times New Roman"/>
              </a:rPr>
              <a:t>"</a:t>
            </a:r>
            <a:r>
              <a:rPr lang="en-US" sz="2400" b="1" kern="1200" dirty="0" err="1">
                <a:latin typeface="Times New Roman"/>
                <a:cs typeface="Times New Roman"/>
              </a:rPr>
              <a:t>Тени</a:t>
            </a:r>
            <a:r>
              <a:rPr lang="en-US" sz="2400" b="1" kern="1200" dirty="0">
                <a:latin typeface="Times New Roman"/>
                <a:cs typeface="Times New Roman"/>
              </a:rPr>
              <a:t> и </a:t>
            </a:r>
            <a:r>
              <a:rPr lang="en-US" sz="2400" b="1" kern="1200" dirty="0" err="1">
                <a:latin typeface="Times New Roman"/>
                <a:cs typeface="Times New Roman"/>
              </a:rPr>
              <a:t>провода</a:t>
            </a:r>
            <a:r>
              <a:rPr lang="en-US" sz="2400" b="1" kern="1200" dirty="0">
                <a:latin typeface="Times New Roman"/>
                <a:cs typeface="Times New Roman"/>
              </a:rPr>
              <a:t>", </a:t>
            </a:r>
            <a:r>
              <a:rPr lang="en-US" sz="2400" b="1" kern="1200" dirty="0" err="1">
                <a:latin typeface="Times New Roman"/>
                <a:cs typeface="Times New Roman"/>
              </a:rPr>
              <a:t>суми</a:t>
            </a:r>
            <a:r>
              <a:rPr lang="en-US" sz="2400" b="1" kern="1200" dirty="0">
                <a:latin typeface="Times New Roman"/>
                <a:cs typeface="Times New Roman"/>
              </a:rPr>
              <a:t>-э</a:t>
            </a:r>
          </a:p>
          <a:p>
            <a:pPr>
              <a:lnSpc>
                <a:spcPct val="90000"/>
              </a:lnSpc>
            </a:pPr>
            <a:r>
              <a:rPr lang="en-US" sz="2400" b="1" kern="1200" dirty="0" err="1">
                <a:latin typeface="Times New Roman"/>
                <a:cs typeface="Times New Roman"/>
              </a:rPr>
              <a:t>Японская</a:t>
            </a:r>
            <a:r>
              <a:rPr lang="en-US" sz="2400" b="1" kern="1200" dirty="0">
                <a:latin typeface="Times New Roman"/>
                <a:cs typeface="Times New Roman"/>
              </a:rPr>
              <a:t> </a:t>
            </a:r>
            <a:r>
              <a:rPr lang="en-US" sz="2400" b="1" kern="1200" dirty="0" err="1">
                <a:latin typeface="Times New Roman"/>
                <a:cs typeface="Times New Roman"/>
              </a:rPr>
              <a:t>тушь</a:t>
            </a:r>
            <a:r>
              <a:rPr lang="en-US" sz="2400" b="1" kern="1200" dirty="0">
                <a:latin typeface="Times New Roman"/>
                <a:cs typeface="Times New Roman"/>
              </a:rPr>
              <a:t>, </a:t>
            </a:r>
            <a:r>
              <a:rPr lang="en-US" sz="2400" b="1" kern="1200" dirty="0" err="1">
                <a:latin typeface="Times New Roman"/>
                <a:cs typeface="Times New Roman"/>
              </a:rPr>
              <a:t>рисовая</a:t>
            </a:r>
            <a:r>
              <a:rPr lang="en-US" sz="2400" b="1" kern="1200" dirty="0">
                <a:latin typeface="Times New Roman"/>
                <a:cs typeface="Times New Roman"/>
              </a:rPr>
              <a:t> </a:t>
            </a:r>
            <a:r>
              <a:rPr lang="en-US" sz="2400" b="1" kern="1200" dirty="0" err="1">
                <a:latin typeface="Times New Roman"/>
                <a:cs typeface="Times New Roman"/>
              </a:rPr>
              <a:t>бумага</a:t>
            </a:r>
            <a:r>
              <a:rPr lang="en-US" sz="2400" b="1" kern="1200" dirty="0">
                <a:latin typeface="Times New Roman"/>
                <a:cs typeface="Times New Roman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400" b="1" kern="1200" dirty="0">
                <a:latin typeface="Times New Roman"/>
                <a:cs typeface="Times New Roman"/>
              </a:rPr>
              <a:t>30×40 </a:t>
            </a:r>
            <a:r>
              <a:rPr lang="en-US" sz="2400" b="1" kern="1200" dirty="0" err="1">
                <a:latin typeface="Times New Roman"/>
                <a:cs typeface="Times New Roman"/>
              </a:rPr>
              <a:t>см</a:t>
            </a:r>
            <a:r>
              <a:rPr lang="en-US" sz="2400" b="1" kern="1200" dirty="0">
                <a:latin typeface="Times New Roman"/>
                <a:cs typeface="Times New Roman"/>
              </a:rPr>
              <a:t>, </a:t>
            </a:r>
            <a:r>
              <a:rPr lang="en-US" sz="2400" b="1" kern="1200" dirty="0" err="1">
                <a:latin typeface="Times New Roman"/>
                <a:cs typeface="Times New Roman"/>
              </a:rPr>
              <a:t>март</a:t>
            </a:r>
            <a:r>
              <a:rPr lang="en-US" sz="2400" b="1" kern="1200" dirty="0">
                <a:latin typeface="Times New Roman"/>
                <a:cs typeface="Times New Roman"/>
              </a:rPr>
              <a:t> 2025</a:t>
            </a:r>
          </a:p>
          <a:p>
            <a:pPr>
              <a:lnSpc>
                <a:spcPct val="90000"/>
              </a:lnSpc>
            </a:pPr>
            <a:endParaRPr lang="en-US" sz="38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D132AEA7-A24A-45A9-BF8F-D0AFF34DF6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805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8A270475-B2A5-4F8C-6A23-EBC359C95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926" r="-1" b="3167"/>
          <a:stretch>
            <a:fillRect/>
          </a:stretch>
        </p:blipFill>
        <p:spPr>
          <a:xfrm>
            <a:off x="6515100" y="10"/>
            <a:ext cx="56769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92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E2ABAF-175A-2F47-6B27-BA3821C5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r>
              <a:rPr lang="ru-RU" sz="1600" b="0" dirty="0">
                <a:latin typeface="Times New Roman"/>
                <a:ea typeface="+mj-lt"/>
                <a:cs typeface="Times New Roman"/>
              </a:rPr>
              <a:t>"Дракон небес", март 2023</a:t>
            </a:r>
            <a:endParaRPr lang="ru-RU" sz="1600">
              <a:latin typeface="Times New Roman"/>
              <a:cs typeface="Times New Roman"/>
            </a:endParaRPr>
          </a:p>
          <a:p>
            <a:r>
              <a:rPr lang="ru-RU" sz="1600" b="0" dirty="0">
                <a:latin typeface="Times New Roman"/>
                <a:ea typeface="Calibri"/>
                <a:cs typeface="Times New Roman"/>
              </a:rPr>
              <a:t>30×104см</a:t>
            </a:r>
            <a:endParaRPr lang="ru-RU" sz="1600">
              <a:latin typeface="Times New Roman"/>
              <a:cs typeface="Times New Roman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3DC695BF-A6FF-9052-4ED8-FC0105FF16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6" r="2401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691422F5-4221-4812-AFD9-5479C6D60A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CF260176-E85E-B2AE-FD20-EF1412040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821" y="2633236"/>
            <a:ext cx="6034187" cy="366468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dirty="0" err="1">
                <a:latin typeface="Times New Roman"/>
                <a:ea typeface="+mn-lt"/>
                <a:cs typeface="Times New Roman"/>
              </a:rPr>
              <a:t>Каждый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год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в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марте-апреле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Япония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буквально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преображается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.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Парки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храмы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улицы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набережные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окутывает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нежно‑розовая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дымка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—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это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зацветает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сакура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(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японская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вишня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). Нежные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розовые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облака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окутывающие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улицы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зовут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остановиться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поднять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взгляд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на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мгновение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забыть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о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суете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. Миллионы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японцев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гостей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страны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откладывают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дела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берут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с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собой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коробочки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с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едой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отправляются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в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парки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—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встречать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весну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по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древнему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обычаю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.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Короткий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срок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цветения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сакуры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(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всего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7–10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дней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)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напоминает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о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мимолетности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жизни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и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учит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ценить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каждое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+mn-lt"/>
                <a:cs typeface="Times New Roman"/>
              </a:rPr>
              <a:t>мгновение</a:t>
            </a:r>
            <a:r>
              <a:rPr lang="en-US" sz="1600" dirty="0">
                <a:latin typeface="Times New Roman"/>
                <a:ea typeface="+mn-lt"/>
                <a:cs typeface="Times New Roman"/>
              </a:rPr>
              <a:t>. </a:t>
            </a:r>
            <a:endParaRPr lang="en-US" sz="16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1335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C77CB7-0F1A-B0C0-D257-323E244CC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149" y="1371600"/>
            <a:ext cx="5737859" cy="1097280"/>
          </a:xfrm>
        </p:spPr>
        <p:txBody>
          <a:bodyPr>
            <a:normAutofit/>
          </a:bodyPr>
          <a:lstStyle/>
          <a:p>
            <a:r>
              <a:rPr lang="ru-RU" sz="2000" b="0" dirty="0">
                <a:latin typeface="Times New Roman"/>
                <a:ea typeface="+mj-lt"/>
                <a:cs typeface="Times New Roman"/>
              </a:rPr>
              <a:t>"Цикада и бамбук", июль 2024</a:t>
            </a:r>
            <a:endParaRPr lang="ru-RU" sz="2000">
              <a:latin typeface="Times New Roman"/>
              <a:cs typeface="Times New Roman"/>
            </a:endParaRPr>
          </a:p>
          <a:p>
            <a:r>
              <a:rPr lang="ru-RU" sz="2000" b="0" dirty="0">
                <a:latin typeface="Times New Roman"/>
                <a:ea typeface="+mj-lt"/>
                <a:cs typeface="Times New Roman"/>
              </a:rPr>
              <a:t>21×31см</a:t>
            </a:r>
            <a:endParaRPr lang="ru-RU" sz="2000">
              <a:latin typeface="Times New Roman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01AC1B17-8BA4-4F5F-A7A2-9F30B2B2F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914400"/>
            <a:ext cx="4052826" cy="538581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86630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EA7F71BF-476F-35E2-77F9-FD9EF8018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3149" y="2633236"/>
            <a:ext cx="5737860" cy="36669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Жизнь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цикад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представляет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собой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готовую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метафору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Продолжительное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время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насекомые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проводят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в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земле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чтобы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набраться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там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сил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подготовиться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к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выходу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поверхность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Знаменует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начало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нового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этапа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для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цикад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сбрасывание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жёсткого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панциря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в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котором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они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жили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под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землёй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Спустя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несколько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часов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(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из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которых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интенсивный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процесс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происходит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более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пятнадцати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минут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)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наружу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появляется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обновлённое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существо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готовое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расправить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крылья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полететь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изучать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этот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новый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мир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Затем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следует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короткая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яркая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жизнь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полная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оглушительного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беззастенчивого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пения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любви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</a:t>
            </a:r>
            <a:endParaRPr lang="en-US" sz="1200" dirty="0">
              <a:highlight>
                <a:srgbClr val="FFFFFF"/>
              </a:highlight>
              <a:latin typeface="Times New Roman"/>
              <a:cs typeface="Times New Roman"/>
            </a:endParaRPr>
          </a:p>
          <a:p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Эта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поэтичная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сторона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жизни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цикад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ставит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их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один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уровень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символичности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с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цветением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сакуры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событием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прекрасным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мимолётным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навевающим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мысли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о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собственной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смертности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Однако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в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отличие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сакуры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цикады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способны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трансформироваться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меняя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свою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старую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оболочку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на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новую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более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совершенную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Потому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вместе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с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быстротечностью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жизни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цикады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воплощают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собой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романтическую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идею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перерождения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 В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итоге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цикада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становится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практически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синонимом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одного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из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буддийских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концептов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бытия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–</a:t>
            </a:r>
            <a:r>
              <a:rPr lang="en-US" altLang="ja-JP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ja-JP" altLang="en-US" sz="120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無常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 </a:t>
            </a:r>
            <a:r>
              <a:rPr lang="en-US" sz="1200" i="1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мудзё</a:t>
            </a:r>
            <a:r>
              <a:rPr lang="en-US" sz="1200" i="1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: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,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изменчивости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и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быстротечности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всего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 </a:t>
            </a:r>
            <a:r>
              <a:rPr lang="en-US" sz="1200" dirty="0" err="1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сущего</a:t>
            </a:r>
            <a:r>
              <a:rPr lang="en-US" sz="1200" dirty="0">
                <a:solidFill>
                  <a:srgbClr val="231F20"/>
                </a:solidFill>
                <a:highlight>
                  <a:srgbClr val="FFFFFF"/>
                </a:highlight>
                <a:latin typeface="Times New Roman"/>
                <a:ea typeface="+mn-lt"/>
                <a:cs typeface="Times New Roman"/>
              </a:rPr>
              <a:t>.</a:t>
            </a:r>
            <a:endParaRPr lang="en-US" sz="1200">
              <a:latin typeface="Times New Roman"/>
              <a:cs typeface="Times New Roman"/>
            </a:endParaRPr>
          </a:p>
          <a:p>
            <a:endParaRPr lang="en-US" sz="1200" dirty="0"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6675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740905-C2D2-CA05-4CE1-56EB47905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6821" y="1371600"/>
            <a:ext cx="6034187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400" b="0">
                <a:latin typeface="Times New Roman"/>
                <a:ea typeface="+mj-lt"/>
                <a:cs typeface="Times New Roman"/>
              </a:rPr>
              <a:t>"На расстоянии", июль 2024</a:t>
            </a:r>
            <a:endParaRPr lang="ru-RU" sz="3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ru-RU" sz="3400" b="0">
                <a:latin typeface="Times New Roman"/>
                <a:ea typeface="+mj-lt"/>
                <a:cs typeface="Times New Roman"/>
              </a:rPr>
              <a:t>70×90см</a:t>
            </a:r>
            <a:endParaRPr lang="ru-RU" sz="3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endParaRPr lang="ru-RU" sz="340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15040CE8-4655-CF64-6DF3-AB9257169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8" r="3439"/>
          <a:stretch>
            <a:fillRect/>
          </a:stretch>
        </p:blipFill>
        <p:spPr>
          <a:xfrm>
            <a:off x="20" y="10"/>
            <a:ext cx="4857871" cy="68579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691422F5-4221-4812-AFD9-5479C6D60A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580905" y="1031005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F4516BCF-AECE-59D7-636D-6C7E7EFA0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821" y="2633236"/>
            <a:ext cx="6034187" cy="36646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dirty="0" err="1">
                <a:latin typeface="Times New Roman"/>
                <a:cs typeface="Times New Roman"/>
              </a:rPr>
              <a:t>На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работах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представлено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очень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много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видов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нашего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родного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города</a:t>
            </a:r>
            <a:r>
              <a:rPr lang="en-US" dirty="0">
                <a:latin typeface="Times New Roman"/>
                <a:cs typeface="Times New Roman"/>
              </a:rPr>
              <a:t>. Стоит </a:t>
            </a:r>
            <a:r>
              <a:rPr lang="en-US" dirty="0" err="1">
                <a:latin typeface="Times New Roman"/>
                <a:cs typeface="Times New Roman"/>
              </a:rPr>
              <a:t>отметить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что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подобные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работы</a:t>
            </a:r>
            <a:r>
              <a:rPr lang="en-US" dirty="0">
                <a:latin typeface="Times New Roman"/>
                <a:cs typeface="Times New Roman"/>
              </a:rPr>
              <a:t> </a:t>
            </a:r>
            <a:r>
              <a:rPr lang="en-US" dirty="0" err="1">
                <a:latin typeface="Times New Roman"/>
                <a:cs typeface="Times New Roman"/>
              </a:rPr>
              <a:t>несут</a:t>
            </a:r>
            <a:r>
              <a:rPr lang="en-US" dirty="0">
                <a:latin typeface="Times New Roman"/>
                <a:cs typeface="Times New Roman"/>
              </a:rPr>
              <a:t> в </a:t>
            </a:r>
            <a:r>
              <a:rPr lang="en-US" dirty="0" err="1">
                <a:latin typeface="Times New Roman"/>
                <a:cs typeface="Times New Roman"/>
              </a:rPr>
              <a:t>себе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некий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символизм</a:t>
            </a:r>
            <a:r>
              <a:rPr lang="en-US" dirty="0">
                <a:latin typeface="Times New Roman"/>
                <a:cs typeface="Times New Roman"/>
              </a:rPr>
              <a:t> и </a:t>
            </a:r>
            <a:r>
              <a:rPr lang="en-US" dirty="0" err="1">
                <a:latin typeface="Times New Roman"/>
                <a:cs typeface="Times New Roman"/>
              </a:rPr>
              <a:t>привносят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нотку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чего-то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нового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неизведанного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826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B83FB5-3337-44BD-7937-F587EE40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"</a:t>
            </a:r>
            <a:r>
              <a:rPr lang="en-US" sz="2000" dirty="0" err="1">
                <a:latin typeface="Times New Roman"/>
                <a:cs typeface="Times New Roman"/>
              </a:rPr>
              <a:t>Креветка</a:t>
            </a:r>
            <a:r>
              <a:rPr lang="en-US" sz="2000" dirty="0">
                <a:latin typeface="Times New Roman"/>
                <a:cs typeface="Times New Roman"/>
              </a:rPr>
              <a:t> - </a:t>
            </a:r>
            <a:r>
              <a:rPr lang="en-US" sz="2000" dirty="0" err="1">
                <a:latin typeface="Times New Roman"/>
                <a:cs typeface="Times New Roman"/>
              </a:rPr>
              <a:t>символ</a:t>
            </a:r>
            <a:r>
              <a:rPr lang="en-US" sz="2000" dirty="0">
                <a:latin typeface="Times New Roman"/>
                <a:cs typeface="Times New Roman"/>
              </a:rPr>
              <a:t> </a:t>
            </a:r>
            <a:r>
              <a:rPr lang="en-US" sz="2000" dirty="0" err="1">
                <a:latin typeface="Times New Roman"/>
                <a:cs typeface="Times New Roman"/>
              </a:rPr>
              <a:t>долголетия</a:t>
            </a:r>
            <a:r>
              <a:rPr lang="en-US" sz="2000" dirty="0">
                <a:latin typeface="Times New Roman"/>
                <a:cs typeface="Times New Roman"/>
              </a:rPr>
              <a:t> и </a:t>
            </a:r>
            <a:r>
              <a:rPr lang="en-US" sz="2000" dirty="0" err="1">
                <a:latin typeface="Times New Roman"/>
                <a:cs typeface="Times New Roman"/>
              </a:rPr>
              <a:t>изобилия</a:t>
            </a:r>
            <a:r>
              <a:rPr lang="en-US" sz="2000" dirty="0">
                <a:latin typeface="Times New Roman"/>
                <a:cs typeface="Times New Roman"/>
              </a:rPr>
              <a:t>"</a:t>
            </a:r>
            <a:br>
              <a:rPr lang="en-US" sz="2000" dirty="0">
                <a:latin typeface="Times New Roman"/>
                <a:cs typeface="Times New Roman"/>
              </a:rPr>
            </a:br>
            <a:r>
              <a:rPr lang="en-US" sz="2000" dirty="0" err="1">
                <a:latin typeface="Times New Roman"/>
                <a:cs typeface="Times New Roman"/>
              </a:rPr>
              <a:t>суми</a:t>
            </a:r>
            <a:r>
              <a:rPr lang="en-US" sz="2000" dirty="0">
                <a:latin typeface="Times New Roman"/>
                <a:cs typeface="Times New Roman"/>
              </a:rPr>
              <a:t> - э, </a:t>
            </a:r>
            <a:r>
              <a:rPr lang="en-US" sz="2000" dirty="0" err="1">
                <a:latin typeface="Times New Roman"/>
                <a:cs typeface="Times New Roman"/>
              </a:rPr>
              <a:t>бокусайга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 err="1">
                <a:latin typeface="Times New Roman"/>
                <a:cs typeface="Times New Roman"/>
              </a:rPr>
              <a:t>японская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err="1">
                <a:latin typeface="Times New Roman"/>
                <a:cs typeface="Times New Roman"/>
              </a:rPr>
              <a:t>тушь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 err="1">
                <a:latin typeface="Times New Roman"/>
                <a:cs typeface="Times New Roman"/>
              </a:rPr>
              <a:t>рисовая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err="1">
                <a:latin typeface="Times New Roman"/>
                <a:cs typeface="Times New Roman"/>
              </a:rPr>
              <a:t>бумага</a:t>
            </a:r>
            <a:r>
              <a:rPr lang="en-US" sz="2000" dirty="0">
                <a:latin typeface="Times New Roman"/>
                <a:cs typeface="Times New Roman"/>
              </a:rPr>
              <a:t>. 28х28 </a:t>
            </a:r>
            <a:r>
              <a:rPr lang="en-US" sz="2000" dirty="0" err="1">
                <a:latin typeface="Times New Roman"/>
                <a:cs typeface="Times New Roman"/>
              </a:rPr>
              <a:t>см</a:t>
            </a:r>
            <a:r>
              <a:rPr lang="en-US" sz="2000" dirty="0">
                <a:latin typeface="Times New Roman"/>
                <a:cs typeface="Times New Roman"/>
              </a:rPr>
              <a:t>., 2025 г.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93640E2-A24D-8E42-5417-FAC29D399633}"/>
              </a:ext>
            </a:extLst>
          </p:cNvPr>
          <p:cNvSpPr txBox="1"/>
          <p:nvPr/>
        </p:nvSpPr>
        <p:spPr>
          <a:xfrm>
            <a:off x="640080" y="2633236"/>
            <a:ext cx="5852160" cy="366468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r>
              <a:rPr lang="en-US" b="0" i="0" dirty="0" err="1">
                <a:latin typeface="Times New Roman"/>
                <a:cs typeface="Times New Roman"/>
              </a:rPr>
              <a:t>Креветка</a:t>
            </a:r>
            <a:r>
              <a:rPr lang="en-US" b="0" i="0" dirty="0">
                <a:latin typeface="Times New Roman"/>
                <a:cs typeface="Times New Roman"/>
              </a:rPr>
              <a:t> в </a:t>
            </a:r>
            <a:r>
              <a:rPr lang="en-US" b="0" i="0" dirty="0" err="1">
                <a:latin typeface="Times New Roman"/>
                <a:cs typeface="Times New Roman"/>
              </a:rPr>
              <a:t>японской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культуре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имеет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особое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значение</a:t>
            </a:r>
            <a:r>
              <a:rPr lang="en-US" b="0" i="0" dirty="0">
                <a:latin typeface="Times New Roman"/>
                <a:cs typeface="Times New Roman"/>
              </a:rPr>
              <a:t>. </a:t>
            </a:r>
            <a:r>
              <a:rPr lang="en-US" b="0" i="0" dirty="0" err="1">
                <a:latin typeface="Times New Roman"/>
                <a:cs typeface="Times New Roman"/>
              </a:rPr>
              <a:t>Она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часто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ассоциируется</a:t>
            </a:r>
            <a:r>
              <a:rPr lang="en-US" b="0" i="0" dirty="0">
                <a:latin typeface="Times New Roman"/>
                <a:cs typeface="Times New Roman"/>
              </a:rPr>
              <a:t> с </a:t>
            </a:r>
            <a:r>
              <a:rPr lang="en-US" b="0" i="0" dirty="0" err="1">
                <a:latin typeface="Times New Roman"/>
                <a:cs typeface="Times New Roman"/>
              </a:rPr>
              <a:t>удачей</a:t>
            </a:r>
            <a:r>
              <a:rPr lang="en-US" b="0" i="0" dirty="0">
                <a:latin typeface="Times New Roman"/>
                <a:cs typeface="Times New Roman"/>
              </a:rPr>
              <a:t>, </a:t>
            </a:r>
            <a:r>
              <a:rPr lang="en-US" b="0" i="0" dirty="0" err="1">
                <a:latin typeface="Times New Roman"/>
                <a:cs typeface="Times New Roman"/>
              </a:rPr>
              <a:t>долголетием</a:t>
            </a:r>
            <a:r>
              <a:rPr lang="en-US" b="0" i="0" dirty="0">
                <a:latin typeface="Times New Roman"/>
                <a:cs typeface="Times New Roman"/>
              </a:rPr>
              <a:t> и </a:t>
            </a:r>
            <a:r>
              <a:rPr lang="en-US" b="0" i="0" dirty="0" err="1">
                <a:latin typeface="Times New Roman"/>
                <a:cs typeface="Times New Roman"/>
              </a:rPr>
              <a:t>радостью</a:t>
            </a:r>
            <a:r>
              <a:rPr lang="en-US" b="0" i="0" dirty="0">
                <a:latin typeface="Times New Roman"/>
                <a:cs typeface="Times New Roman"/>
              </a:rPr>
              <a:t>. </a:t>
            </a:r>
            <a:r>
              <a:rPr lang="en-US" b="0" i="0" dirty="0" err="1">
                <a:latin typeface="Times New Roman"/>
                <a:cs typeface="Times New Roman"/>
              </a:rPr>
              <a:t>На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многих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праздничных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столах</a:t>
            </a:r>
            <a:r>
              <a:rPr lang="en-US" b="0" i="0" dirty="0">
                <a:latin typeface="Times New Roman"/>
                <a:cs typeface="Times New Roman"/>
              </a:rPr>
              <a:t> в Японии </a:t>
            </a:r>
            <a:r>
              <a:rPr lang="en-US" b="0" i="0" dirty="0" err="1">
                <a:latin typeface="Times New Roman"/>
                <a:cs typeface="Times New Roman"/>
              </a:rPr>
              <a:t>можно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увидеть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блюда</a:t>
            </a:r>
            <a:r>
              <a:rPr lang="en-US" b="0" i="0" dirty="0">
                <a:latin typeface="Times New Roman"/>
                <a:cs typeface="Times New Roman"/>
              </a:rPr>
              <a:t> с </a:t>
            </a:r>
            <a:r>
              <a:rPr lang="en-US" b="0" i="0" dirty="0" err="1">
                <a:latin typeface="Times New Roman"/>
                <a:cs typeface="Times New Roman"/>
              </a:rPr>
              <a:t>креветками</a:t>
            </a:r>
            <a:r>
              <a:rPr lang="en-US" b="0" i="0" dirty="0">
                <a:latin typeface="Times New Roman"/>
                <a:cs typeface="Times New Roman"/>
              </a:rPr>
              <a:t>, </a:t>
            </a:r>
            <a:r>
              <a:rPr lang="en-US" b="0" i="0" dirty="0" err="1">
                <a:latin typeface="Times New Roman"/>
                <a:cs typeface="Times New Roman"/>
              </a:rPr>
              <a:t>которые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считаются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символом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изобилия</a:t>
            </a:r>
            <a:r>
              <a:rPr lang="en-US" b="0" i="0" dirty="0">
                <a:latin typeface="Times New Roman"/>
                <a:cs typeface="Times New Roman"/>
              </a:rPr>
              <a:t>. Креветка </a:t>
            </a:r>
            <a:r>
              <a:rPr lang="en-US" b="0" i="0" dirty="0" err="1">
                <a:latin typeface="Times New Roman"/>
                <a:cs typeface="Times New Roman"/>
              </a:rPr>
              <a:t>также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является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частью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традиционных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японских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церемоний</a:t>
            </a:r>
            <a:r>
              <a:rPr lang="en-US" b="0" i="0" dirty="0">
                <a:latin typeface="Times New Roman"/>
                <a:cs typeface="Times New Roman"/>
              </a:rPr>
              <a:t>, </a:t>
            </a:r>
            <a:r>
              <a:rPr lang="en-US" b="0" i="0" dirty="0" err="1">
                <a:latin typeface="Times New Roman"/>
                <a:cs typeface="Times New Roman"/>
              </a:rPr>
              <a:t>что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подчеркивает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ее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важность</a:t>
            </a:r>
            <a:r>
              <a:rPr lang="en-US" b="0" i="0" dirty="0">
                <a:latin typeface="Times New Roman"/>
                <a:cs typeface="Times New Roman"/>
              </a:rPr>
              <a:t> в </a:t>
            </a:r>
            <a:r>
              <a:rPr lang="en-US" b="0" i="0" dirty="0" err="1">
                <a:latin typeface="Times New Roman"/>
                <a:cs typeface="Times New Roman"/>
              </a:rPr>
              <a:t>культуре</a:t>
            </a:r>
            <a:r>
              <a:rPr lang="en-US" b="0" i="0" dirty="0">
                <a:latin typeface="Times New Roman"/>
                <a:cs typeface="Times New Roman"/>
              </a:rPr>
              <a:t>.</a:t>
            </a:r>
            <a:r>
              <a:rPr lang="en-US" dirty="0">
                <a:latin typeface="Times New Roman"/>
                <a:cs typeface="Times New Roman"/>
              </a:rPr>
              <a:t/>
            </a:r>
            <a:br>
              <a:rPr lang="en-US" dirty="0">
                <a:latin typeface="Times New Roman"/>
                <a:cs typeface="Times New Roman"/>
              </a:rPr>
            </a:br>
            <a:r>
              <a:rPr lang="en-US" b="0" i="0" dirty="0" err="1">
                <a:latin typeface="Times New Roman"/>
                <a:cs typeface="Times New Roman"/>
              </a:rPr>
              <a:t>Креветки</a:t>
            </a:r>
            <a:r>
              <a:rPr lang="en-US" b="0" i="0" dirty="0">
                <a:latin typeface="Times New Roman"/>
                <a:cs typeface="Times New Roman"/>
              </a:rPr>
              <a:t> в </a:t>
            </a:r>
            <a:r>
              <a:rPr lang="en-US" b="0" i="0" dirty="0" err="1">
                <a:latin typeface="Times New Roman"/>
                <a:cs typeface="Times New Roman"/>
              </a:rPr>
              <a:t>новогодних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блюдах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символизирует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долгую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жизнь</a:t>
            </a:r>
            <a:r>
              <a:rPr lang="en-US" b="0" i="0" dirty="0">
                <a:latin typeface="Times New Roman"/>
                <a:cs typeface="Times New Roman"/>
              </a:rPr>
              <a:t>, </a:t>
            </a:r>
            <a:r>
              <a:rPr lang="en-US" b="0" i="0" dirty="0" err="1">
                <a:latin typeface="Times New Roman"/>
                <a:cs typeface="Times New Roman"/>
              </a:rPr>
              <a:t>пока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спина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не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согнётся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так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же</a:t>
            </a:r>
            <a:r>
              <a:rPr lang="en-US" b="0" i="0" dirty="0">
                <a:latin typeface="Times New Roman"/>
                <a:cs typeface="Times New Roman"/>
              </a:rPr>
              <a:t>, </a:t>
            </a:r>
            <a:r>
              <a:rPr lang="en-US" b="0" i="0" dirty="0" err="1">
                <a:latin typeface="Times New Roman"/>
                <a:cs typeface="Times New Roman"/>
              </a:rPr>
              <a:t>как</a:t>
            </a:r>
            <a:r>
              <a:rPr lang="en-US" b="0" i="0" dirty="0">
                <a:latin typeface="Times New Roman"/>
                <a:cs typeface="Times New Roman"/>
              </a:rPr>
              <a:t> и у </a:t>
            </a:r>
            <a:r>
              <a:rPr lang="en-US" b="0" i="0" dirty="0" err="1">
                <a:latin typeface="Times New Roman"/>
                <a:cs typeface="Times New Roman"/>
              </a:rPr>
              <a:t>тельце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креветки</a:t>
            </a:r>
            <a:r>
              <a:rPr lang="en-US" b="0" i="0" dirty="0">
                <a:latin typeface="Times New Roman"/>
                <a:cs typeface="Times New Roman"/>
              </a:rPr>
              <a:t>. А </a:t>
            </a:r>
            <a:r>
              <a:rPr lang="en-US" b="0" i="0" dirty="0" err="1">
                <a:latin typeface="Times New Roman"/>
                <a:cs typeface="Times New Roman"/>
              </a:rPr>
              <a:t>из-за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красного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цвета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они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отпугивают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злых</a:t>
            </a:r>
            <a:r>
              <a:rPr lang="en-US" b="0" i="0" dirty="0">
                <a:latin typeface="Times New Roman"/>
                <a:cs typeface="Times New Roman"/>
              </a:rPr>
              <a:t> </a:t>
            </a:r>
            <a:r>
              <a:rPr lang="en-US" b="0" i="0" dirty="0" err="1">
                <a:latin typeface="Times New Roman"/>
                <a:cs typeface="Times New Roman"/>
              </a:rPr>
              <a:t>духов</a:t>
            </a:r>
            <a:r>
              <a:rPr lang="en-US" b="0" i="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buSzPct val="87000"/>
              <a:buFont typeface="Arial" panose="020B0604020202020204" pitchFamily="34" charset="0"/>
              <a:buChar char="•"/>
            </a:pP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AEA5AEBC-56EF-8FBC-E67F-5BE039FC7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336" r="755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09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F0408C-8BB9-E012-4D59-22831096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149" y="1371600"/>
            <a:ext cx="5737859" cy="1097280"/>
          </a:xfrm>
        </p:spPr>
        <p:txBody>
          <a:bodyPr>
            <a:normAutofit/>
          </a:bodyPr>
          <a:lstStyle/>
          <a:p>
            <a:r>
              <a:rPr lang="ru-RU" b="0" dirty="0">
                <a:ea typeface="+mj-lt"/>
                <a:cs typeface="+mj-lt"/>
              </a:rPr>
              <a:t>  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88ECFCD-D742-182E-EF04-539AEA5322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5" r="5046"/>
          <a:stretch>
            <a:fillRect/>
          </a:stretch>
        </p:blipFill>
        <p:spPr>
          <a:xfrm>
            <a:off x="713232" y="914400"/>
            <a:ext cx="3805968" cy="538581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86630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694303BF-2A31-BB90-2B83-69D3C585F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3149" y="2633236"/>
            <a:ext cx="5737860" cy="36669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Times New Roman"/>
                <a:ea typeface="+mn-lt"/>
                <a:cs typeface="Times New Roman"/>
              </a:rPr>
              <a:t>«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Связь</a:t>
            </a:r>
            <a:r>
              <a:rPr lang="en-US" dirty="0">
                <a:latin typeface="Times New Roman"/>
                <a:ea typeface="+mn-lt"/>
                <a:cs typeface="Times New Roman"/>
              </a:rPr>
              <a:t> »,</a:t>
            </a:r>
            <a:r>
              <a:rPr lang="en-US" altLang="ja-JP" dirty="0">
                <a:latin typeface="Times New Roman"/>
                <a:ea typeface="+mn-lt"/>
                <a:cs typeface="Times New Roman"/>
              </a:rPr>
              <a:t> </a:t>
            </a:r>
            <a:r>
              <a:rPr lang="ja-JP" altLang="en-US">
                <a:latin typeface="Times New Roman"/>
                <a:ea typeface="MS Gothic"/>
                <a:cs typeface="Times New Roman"/>
              </a:rPr>
              <a:t>朝青</a:t>
            </a:r>
            <a:r>
              <a:rPr lang="en-US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Тёсэй</a:t>
            </a:r>
            <a:r>
              <a:rPr lang="en-US" dirty="0">
                <a:latin typeface="Times New Roman"/>
                <a:ea typeface="+mn-lt"/>
                <a:cs typeface="Times New Roman"/>
              </a:rPr>
              <a:t>, Гребенькова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Светлана</a:t>
            </a:r>
            <a:r>
              <a:rPr lang="en-US" dirty="0">
                <a:latin typeface="Times New Roman"/>
                <a:ea typeface="+mn-lt"/>
                <a:cs typeface="Times New Roman"/>
              </a:rPr>
              <a:t> •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суми</a:t>
            </a:r>
            <a:r>
              <a:rPr lang="en-US" dirty="0">
                <a:latin typeface="Times New Roman"/>
                <a:ea typeface="+mn-lt"/>
                <a:cs typeface="Times New Roman"/>
              </a:rPr>
              <a:t>-э,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рисовая</a:t>
            </a:r>
            <a:r>
              <a:rPr lang="en-US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бумага</a:t>
            </a:r>
            <a:r>
              <a:rPr lang="en-US" dirty="0">
                <a:latin typeface="Times New Roman"/>
                <a:ea typeface="+mn-lt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японская</a:t>
            </a:r>
            <a:r>
              <a:rPr lang="en-US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тушь</a:t>
            </a:r>
            <a:r>
              <a:rPr lang="en-US" dirty="0">
                <a:latin typeface="Times New Roman"/>
                <a:ea typeface="+mn-lt"/>
                <a:cs typeface="Times New Roman"/>
              </a:rPr>
              <a:t>, 70 ×90см. 2021</a:t>
            </a:r>
            <a:endParaRPr lang="en-US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409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E2715B-377C-A502-BEC8-A61A5F77A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>
            <a:normAutofit fontScale="90000"/>
          </a:bodyPr>
          <a:lstStyle/>
          <a:p>
            <a:r>
              <a:rPr lang="ru-RU" sz="2400" b="0" dirty="0">
                <a:latin typeface="Times New Roman"/>
                <a:ea typeface="+mj-lt"/>
                <a:cs typeface="Times New Roman"/>
              </a:rPr>
              <a:t>"Восточный ветер. Пора есть "Куса моти"".</a:t>
            </a:r>
            <a:endParaRPr lang="ru-RU" sz="2400" dirty="0">
              <a:latin typeface="Times New Roman"/>
              <a:cs typeface="Times New Roman"/>
            </a:endParaRPr>
          </a:p>
          <a:p>
            <a:r>
              <a:rPr lang="ru-RU" sz="2400" b="0" dirty="0">
                <a:latin typeface="Times New Roman"/>
                <a:ea typeface="+mj-lt"/>
                <a:cs typeface="Times New Roman"/>
              </a:rPr>
              <a:t>  </a:t>
            </a:r>
            <a:r>
              <a:rPr lang="ru-RU" sz="2400" b="0" dirty="0" err="1">
                <a:latin typeface="Times New Roman"/>
                <a:ea typeface="+mj-lt"/>
                <a:cs typeface="Times New Roman"/>
              </a:rPr>
              <a:t>Суми-э,свиток</a:t>
            </a:r>
            <a:r>
              <a:rPr lang="ru-RU" sz="2400" b="0" dirty="0">
                <a:latin typeface="Times New Roman"/>
                <a:ea typeface="+mj-lt"/>
                <a:cs typeface="Times New Roman"/>
              </a:rPr>
              <a:t>, рисовая бумага, японская тушь, 2025 год.</a:t>
            </a:r>
            <a:endParaRPr lang="ru-RU" sz="2400">
              <a:latin typeface="Times New Roman"/>
              <a:cs typeface="Times New Roman"/>
            </a:endParaRPr>
          </a:p>
          <a:p>
            <a:endParaRPr lang="ru-RU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6D3430CB-1BA3-249C-58E9-AEB609D4A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Times New Roman"/>
                <a:cs typeface="Times New Roman"/>
              </a:rPr>
              <a:t>На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примере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данной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выставки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можно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убедиться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что</a:t>
            </a:r>
            <a:r>
              <a:rPr lang="en-US" dirty="0">
                <a:latin typeface="Times New Roman"/>
                <a:cs typeface="Times New Roman"/>
              </a:rPr>
              <a:t> Светлана </a:t>
            </a:r>
            <a:r>
              <a:rPr lang="en-US" dirty="0" err="1">
                <a:latin typeface="Times New Roman"/>
                <a:cs typeface="Times New Roman"/>
              </a:rPr>
              <a:t>закрепила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свой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статус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мастера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японской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живописи</a:t>
            </a:r>
            <a:r>
              <a:rPr lang="en-US" dirty="0">
                <a:latin typeface="Times New Roman"/>
                <a:cs typeface="Times New Roman"/>
              </a:rPr>
              <a:t>. Она </a:t>
            </a:r>
            <a:r>
              <a:rPr lang="en-US" dirty="0" err="1">
                <a:latin typeface="Times New Roman"/>
                <a:cs typeface="Times New Roman"/>
              </a:rPr>
              <a:t>следует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канонам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но</a:t>
            </a:r>
            <a:r>
              <a:rPr lang="en-US" dirty="0">
                <a:latin typeface="Times New Roman"/>
                <a:cs typeface="Times New Roman"/>
              </a:rPr>
              <a:t> и </a:t>
            </a:r>
            <a:r>
              <a:rPr lang="en-US" dirty="0" err="1">
                <a:latin typeface="Times New Roman"/>
                <a:cs typeface="Times New Roman"/>
              </a:rPr>
              <a:t>привносит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новые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идеи</a:t>
            </a:r>
            <a:r>
              <a:rPr lang="en-US" dirty="0">
                <a:latin typeface="Times New Roman"/>
                <a:cs typeface="Times New Roman"/>
              </a:rPr>
              <a:t> в </a:t>
            </a:r>
            <a:r>
              <a:rPr lang="en-US" dirty="0" err="1">
                <a:latin typeface="Times New Roman"/>
                <a:cs typeface="Times New Roman"/>
              </a:rPr>
              <a:t>творчество</a:t>
            </a:r>
            <a:r>
              <a:rPr lang="en-US" dirty="0">
                <a:latin typeface="Times New Roman"/>
                <a:cs typeface="Times New Roman"/>
              </a:rPr>
              <a:t>, а </a:t>
            </a:r>
            <a:r>
              <a:rPr lang="en-US" dirty="0" err="1">
                <a:latin typeface="Times New Roman"/>
                <a:cs typeface="Times New Roman"/>
              </a:rPr>
              <a:t>также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является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примером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для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других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художников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579CBDFA-D05A-0A49-37B8-381BD1D0A9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9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744CAA32-F237-419C-A2DD-43C28D920D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94D8C5-D914-8F63-D1C0-1E1156BC1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/>
                <a:cs typeface="Times New Roman"/>
              </a:rPr>
              <a:t>СПАСИБО ЗА ПРОСМОТР!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753FE100-D0AB-4AE2-824B-60CFA31EC6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484EED-BF66-C748-AFFF-B1B0D5046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2DBB50D-AC61-5464-6EE2-514B8F3998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091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79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6F2D1E-D240-373C-F60B-F72A7B1EC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/>
                <a:cs typeface="Times New Roman"/>
              </a:rPr>
              <a:t>Источники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C76D119-85C4-8374-EFAA-B37FDABFF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latin typeface="Times New Roman"/>
                <a:ea typeface="+mn-lt"/>
                <a:cs typeface="Times New Roman"/>
                <a:hlinkClick r:id="rId2"/>
              </a:rPr>
              <a:t>https://vk.ru/wall-198637984_501?ysclid=mu59j92hi1403480059</a:t>
            </a:r>
            <a:endParaRPr lang="ru-RU">
              <a:latin typeface="Times New Roman"/>
              <a:ea typeface="+mn-lt"/>
              <a:cs typeface="Times New Roman"/>
            </a:endParaRPr>
          </a:p>
          <a:p>
            <a:r>
              <a:rPr lang="ru-RU" dirty="0">
                <a:latin typeface="Times New Roman"/>
                <a:ea typeface="+mn-lt"/>
                <a:cs typeface="Times New Roman"/>
                <a:hlinkClick r:id="rId3"/>
              </a:rPr>
              <a:t>https://www.crimea.kp.ru/daily/277814/5300694/?ysclid=mu5a9z1aze444046654</a:t>
            </a:r>
            <a:endParaRPr lang="ru-RU">
              <a:latin typeface="Times New Roman"/>
              <a:ea typeface="+mn-lt"/>
              <a:cs typeface="Times New Roman"/>
            </a:endParaRPr>
          </a:p>
          <a:p>
            <a:r>
              <a:rPr lang="ru-RU" dirty="0">
                <a:latin typeface="Times New Roman"/>
                <a:ea typeface="+mn-lt"/>
                <a:cs typeface="Times New Roman"/>
                <a:hlinkClick r:id="rId4"/>
              </a:rPr>
              <a:t>https://konnichiwa.ru/3924/?ysclid=mu5b08c4jm276462761</a:t>
            </a:r>
            <a:endParaRPr lang="ru-RU">
              <a:latin typeface="Times New Roman"/>
              <a:ea typeface="+mn-lt"/>
              <a:cs typeface="Times New Roman"/>
            </a:endParaRPr>
          </a:p>
          <a:p>
            <a:r>
              <a:rPr lang="ru-RU" dirty="0">
                <a:latin typeface="Times New Roman"/>
                <a:ea typeface="+mn-lt"/>
                <a:cs typeface="Times New Roman"/>
                <a:hlinkClick r:id="rId5"/>
              </a:rPr>
              <a:t>https://vk.ru/wall-58333522_120400?ysclid=mu5b140llp574637622</a:t>
            </a:r>
            <a:endParaRPr lang="ru-RU" dirty="0">
              <a:latin typeface="Times New Roman"/>
              <a:ea typeface="+mn-lt"/>
              <a:cs typeface="Times New Roman"/>
            </a:endParaRPr>
          </a:p>
          <a:p>
            <a:r>
              <a:rPr lang="ru-RU" dirty="0">
                <a:latin typeface="Times New Roman"/>
                <a:ea typeface="+mn-lt"/>
                <a:cs typeface="Times New Roman"/>
              </a:rPr>
              <a:t>https://skyeng.ru/articles-yaponsky/kultura-i-tradicii-jp/khanami-prazdnik-tsvetushchey-sakury-v-yaponskoy-kulture/?ysclid=mu5b1oiknx384820986</a:t>
            </a:r>
          </a:p>
        </p:txBody>
      </p:sp>
    </p:spTree>
    <p:extLst>
      <p:ext uri="{BB962C8B-B14F-4D97-AF65-F5344CB8AC3E}">
        <p14:creationId xmlns:p14="http://schemas.microsoft.com/office/powerpoint/2010/main" val="2167037138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893</Words>
  <Application>Microsoft Office PowerPoint</Application>
  <PresentationFormat>Произвольный</PresentationFormat>
  <Paragraphs>60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DashVTI</vt:lpstr>
      <vt:lpstr>«Восток сквозь 4 сезона Японии и России» </vt:lpstr>
      <vt:lpstr>Об авторе</vt:lpstr>
      <vt:lpstr>Суми-э</vt:lpstr>
      <vt:lpstr>Бокусайга</vt:lpstr>
      <vt:lpstr>Работы Светланы Гребеньковой</vt:lpstr>
      <vt:lpstr>"Игра на кото"</vt:lpstr>
      <vt:lpstr>"Глициния"</vt:lpstr>
      <vt:lpstr>35×70 "Камелия" Бокусайга, рисовая бумага, японская тушь, 2024 год. </vt:lpstr>
      <vt:lpstr>35×85 см Эскиз "Телебашня в Токио".   Бокусайга, рисовая бумага, минеральные краски, японская тушь, 2025 год. </vt:lpstr>
      <vt:lpstr>"Паром в Киото",  март 2025 10×25см </vt:lpstr>
      <vt:lpstr>"Сакура, первые цветы", март 2024 21×31см </vt:lpstr>
      <vt:lpstr>"Тени и провода", суми-э Японская тушь, рисовая бумага. 30×40 см, март 2025 </vt:lpstr>
      <vt:lpstr>"Дракон небес", март 2023 30×104см</vt:lpstr>
      <vt:lpstr>"Цикада и бамбук", июль 2024 21×31см </vt:lpstr>
      <vt:lpstr>"На расстоянии", июль 2024 70×90см </vt:lpstr>
      <vt:lpstr>"Креветка - символ долголетия и изобилия" суми - э, бокусайга, японская тушь, рисовая бумага. 28х28 см., 2025 г.</vt:lpstr>
      <vt:lpstr>  </vt:lpstr>
      <vt:lpstr>"Восточный ветер. Пора есть "Куса моти"".   Суми-э,свиток, рисовая бумага, японская тушь, 2025 год. </vt:lpstr>
      <vt:lpstr>СПАСИБО ЗА ПРОСМОТР!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«Восток сквозь 4 сезона Японии и России» </dc:title>
  <dc:creator>Пользователь</dc:creator>
  <cp:lastModifiedBy>Пользователь</cp:lastModifiedBy>
  <cp:revision>373</cp:revision>
  <dcterms:created xsi:type="dcterms:W3CDTF">2026-09-16T10:48:00Z</dcterms:created>
  <dcterms:modified xsi:type="dcterms:W3CDTF">2026-09-17T10:43:10Z</dcterms:modified>
</cp:coreProperties>
</file>