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56" r:id="rId3"/>
    <p:sldId id="257" r:id="rId4"/>
    <p:sldId id="306" r:id="rId5"/>
    <p:sldId id="258" r:id="rId6"/>
    <p:sldId id="259" r:id="rId7"/>
    <p:sldId id="304" r:id="rId8"/>
    <p:sldId id="303" r:id="rId9"/>
    <p:sldId id="302" r:id="rId10"/>
    <p:sldId id="301" r:id="rId11"/>
    <p:sldId id="300" r:id="rId12"/>
    <p:sldId id="299" r:id="rId13"/>
    <p:sldId id="298" r:id="rId14"/>
    <p:sldId id="297" r:id="rId15"/>
    <p:sldId id="296" r:id="rId16"/>
    <p:sldId id="295" r:id="rId17"/>
    <p:sldId id="294" r:id="rId18"/>
    <p:sldId id="293" r:id="rId19"/>
    <p:sldId id="292" r:id="rId20"/>
    <p:sldId id="291" r:id="rId21"/>
    <p:sldId id="290" r:id="rId22"/>
    <p:sldId id="289" r:id="rId23"/>
    <p:sldId id="288" r:id="rId24"/>
    <p:sldId id="287" r:id="rId25"/>
    <p:sldId id="286" r:id="rId26"/>
    <p:sldId id="285" r:id="rId27"/>
    <p:sldId id="284" r:id="rId28"/>
    <p:sldId id="283" r:id="rId29"/>
    <p:sldId id="309" r:id="rId30"/>
    <p:sldId id="307" r:id="rId31"/>
    <p:sldId id="308" r:id="rId32"/>
    <p:sldId id="310" r:id="rId33"/>
    <p:sldId id="282" r:id="rId34"/>
    <p:sldId id="281" r:id="rId35"/>
    <p:sldId id="280" r:id="rId36"/>
    <p:sldId id="311" r:id="rId37"/>
    <p:sldId id="279" r:id="rId38"/>
    <p:sldId id="278" r:id="rId39"/>
    <p:sldId id="277" r:id="rId40"/>
    <p:sldId id="276" r:id="rId41"/>
    <p:sldId id="275" r:id="rId42"/>
    <p:sldId id="274" r:id="rId43"/>
    <p:sldId id="273" r:id="rId44"/>
    <p:sldId id="271" r:id="rId45"/>
    <p:sldId id="270" r:id="rId46"/>
    <p:sldId id="269" r:id="rId47"/>
    <p:sldId id="268" r:id="rId48"/>
    <p:sldId id="267" r:id="rId49"/>
    <p:sldId id="266" r:id="rId50"/>
    <p:sldId id="265" r:id="rId51"/>
    <p:sldId id="264" r:id="rId52"/>
    <p:sldId id="263" r:id="rId53"/>
    <p:sldId id="312" r:id="rId54"/>
    <p:sldId id="262" r:id="rId55"/>
    <p:sldId id="261" r:id="rId56"/>
    <p:sldId id="260" r:id="rId57"/>
    <p:sldId id="313" r:id="rId58"/>
    <p:sldId id="314" r:id="rId5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45"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30.06.2026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8229600" cy="648072"/>
          </a:xfrm>
        </p:spPr>
        <p:txBody>
          <a:bodyPr>
            <a:normAutofit/>
          </a:bodyPr>
          <a:lstStyle/>
          <a:p>
            <a:pPr algn="just"/>
            <a:r>
              <a:rPr lang="ru-RU" sz="1400" dirty="0" smtClean="0">
                <a:latin typeface="Times New Roman" pitchFamily="18" charset="0"/>
                <a:cs typeface="Times New Roman" pitchFamily="18" charset="0"/>
              </a:rPr>
              <a:t>	Музей истории города Симферополя представляет слайд-фильм «Нарком великих строек», посвященный 140-летию со дня рождения Г.К. Орджоникидзе.</a:t>
            </a:r>
            <a:endParaRPr lang="ru-RU" sz="1400" dirty="0">
              <a:latin typeface="Times New Roman" pitchFamily="18" charset="0"/>
              <a:cs typeface="Times New Roman" pitchFamily="18" charset="0"/>
            </a:endParaRPr>
          </a:p>
        </p:txBody>
      </p:sp>
      <p:pic>
        <p:nvPicPr>
          <p:cNvPr id="1026" name="Picture 2" descr="E:\d\Выставки\2026\Июнь Нарком великих строек 140 лет Г.К. Орджоникидзе\ordzhonikidzegk.jpg"/>
          <p:cNvPicPr>
            <a:picLocks noGrp="1" noChangeAspect="1" noChangeArrowheads="1"/>
          </p:cNvPicPr>
          <p:nvPr>
            <p:ph idx="1"/>
          </p:nvPr>
        </p:nvPicPr>
        <p:blipFill>
          <a:blip r:embed="rId2" cstate="print"/>
          <a:srcRect/>
          <a:stretch>
            <a:fillRect/>
          </a:stretch>
        </p:blipFill>
        <p:spPr bwMode="auto">
          <a:xfrm>
            <a:off x="2483768" y="1916832"/>
            <a:ext cx="3672408" cy="432318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1400" dirty="0" smtClean="0">
                <a:latin typeface="Times New Roman" pitchFamily="18" charset="0"/>
                <a:cs typeface="Times New Roman" pitchFamily="18" charset="0"/>
              </a:rPr>
              <a:t>Григорий (Серго) Орджоникидзе в молодости.</a:t>
            </a:r>
            <a:endParaRPr lang="ru-RU" sz="1400" dirty="0">
              <a:latin typeface="Times New Roman" pitchFamily="18" charset="0"/>
              <a:cs typeface="Times New Roman" pitchFamily="18" charset="0"/>
            </a:endParaRPr>
          </a:p>
        </p:txBody>
      </p:sp>
      <p:pic>
        <p:nvPicPr>
          <p:cNvPr id="3074" name="Picture 2" descr="E:\d\Выставки\2026\Июнь Нарком великих строек 140 лет Г.К. Орджоникидзе\616eb83a02e8bd1f3b2b7d28.jpg"/>
          <p:cNvPicPr>
            <a:picLocks noGrp="1" noChangeAspect="1" noChangeArrowheads="1"/>
          </p:cNvPicPr>
          <p:nvPr>
            <p:ph idx="1"/>
          </p:nvPr>
        </p:nvPicPr>
        <p:blipFill>
          <a:blip r:embed="rId2" cstate="print"/>
          <a:srcRect/>
          <a:stretch>
            <a:fillRect/>
          </a:stretch>
        </p:blipFill>
        <p:spPr bwMode="auto">
          <a:xfrm>
            <a:off x="683568" y="1124744"/>
            <a:ext cx="2952328" cy="3888432"/>
          </a:xfrm>
          <a:prstGeom prst="rect">
            <a:avLst/>
          </a:prstGeom>
          <a:noFill/>
        </p:spPr>
      </p:pic>
      <p:pic>
        <p:nvPicPr>
          <p:cNvPr id="3075" name="Picture 3" descr="E:\d\Выставки\2026\Июнь Нарком великих строек 140 лет Г.К. Орджоникидзе\e61895e6-0c04-407b-abff-034a97861809.jpg"/>
          <p:cNvPicPr>
            <a:picLocks noChangeAspect="1" noChangeArrowheads="1"/>
          </p:cNvPicPr>
          <p:nvPr/>
        </p:nvPicPr>
        <p:blipFill>
          <a:blip r:embed="rId3" cstate="print"/>
          <a:srcRect/>
          <a:stretch>
            <a:fillRect/>
          </a:stretch>
        </p:blipFill>
        <p:spPr bwMode="auto">
          <a:xfrm>
            <a:off x="4860032" y="1844824"/>
            <a:ext cx="2952328" cy="385685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just"/>
            <a:r>
              <a:rPr lang="ru-RU" sz="1400" dirty="0" smtClean="0">
                <a:latin typeface="Times New Roman" pitchFamily="18" charset="0"/>
                <a:cs typeface="Times New Roman" pitchFamily="18" charset="0"/>
              </a:rPr>
              <a:t>	Осенью 1909 г. революционер вернулся в Баку и бежал оттуда в Персию. Во время конституционной революции, продолжавшейся с 1906 по 1911 годы, поддерживал сторонников парламента (меджлиса), выступавших против шахской монархии.</a:t>
            </a:r>
            <a:endParaRPr lang="ru-RU" sz="1400" dirty="0">
              <a:latin typeface="Times New Roman" pitchFamily="18" charset="0"/>
              <a:cs typeface="Times New Roman" pitchFamily="18" charset="0"/>
            </a:endParaRPr>
          </a:p>
        </p:txBody>
      </p:sp>
      <p:pic>
        <p:nvPicPr>
          <p:cNvPr id="4098" name="Picture 2" descr="E:\d\Выставки\2026\Июнь Нарком великих строек 140 лет Г.К. Орджоникидзе\Constitutional_forces_in_Tabriz.jpg"/>
          <p:cNvPicPr>
            <a:picLocks noGrp="1" noChangeAspect="1" noChangeArrowheads="1"/>
          </p:cNvPicPr>
          <p:nvPr>
            <p:ph idx="1"/>
          </p:nvPr>
        </p:nvPicPr>
        <p:blipFill>
          <a:blip r:embed="rId2" cstate="print"/>
          <a:srcRect/>
          <a:stretch>
            <a:fillRect/>
          </a:stretch>
        </p:blipFill>
        <p:spPr bwMode="auto">
          <a:xfrm>
            <a:off x="539552" y="1628800"/>
            <a:ext cx="8136904" cy="475252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Autofit/>
          </a:bodyPr>
          <a:lstStyle/>
          <a:p>
            <a:pPr algn="just"/>
            <a:r>
              <a:rPr lang="ru-RU" sz="1400" dirty="0" smtClean="0">
                <a:latin typeface="Times New Roman" pitchFamily="18" charset="0"/>
                <a:cs typeface="Times New Roman" pitchFamily="18" charset="0"/>
              </a:rPr>
              <a:t>	С конца 1910 г. жил в эмиграции в Париже. С весны до августа 1911 г. – вольнослушатель  партийной школы, организованной РСДРП в пригороде французской столицы – </a:t>
            </a:r>
            <a:r>
              <a:rPr lang="ru-RU" sz="1400" dirty="0" err="1" smtClean="0">
                <a:latin typeface="Times New Roman" pitchFamily="18" charset="0"/>
                <a:cs typeface="Times New Roman" pitchFamily="18" charset="0"/>
              </a:rPr>
              <a:t>Лонжюмо</a:t>
            </a:r>
            <a:r>
              <a:rPr lang="ru-RU" sz="1400" dirty="0" smtClean="0">
                <a:latin typeface="Times New Roman" pitchFamily="18" charset="0"/>
                <a:cs typeface="Times New Roman" pitchFamily="18" charset="0"/>
              </a:rPr>
              <a:t>.  Здесь читали лекции В.И. Ленин, Н.А. Семашко, А.В. Луначарский,  Г.Е. Зиновьев, Л.Б. Каменев, И.Ф. Арманд.</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Слева – заявление Г.К. Орджоникидзе с просьбой зачислить его в партийную школу.  6 мая 1911 г.</a:t>
            </a:r>
            <a:endParaRPr lang="ru-RU" sz="1400" dirty="0">
              <a:latin typeface="Times New Roman" pitchFamily="18" charset="0"/>
              <a:cs typeface="Times New Roman" pitchFamily="18" charset="0"/>
            </a:endParaRPr>
          </a:p>
        </p:txBody>
      </p:sp>
      <p:pic>
        <p:nvPicPr>
          <p:cNvPr id="5122" name="Picture 2" descr="E:\d\Выставки\2026\Июнь Нарком великих строек 140 лет Г.К. Орджоникидзе\Longjumeau_-_Station_du_Tramway.JPG"/>
          <p:cNvPicPr>
            <a:picLocks noGrp="1" noChangeAspect="1" noChangeArrowheads="1"/>
          </p:cNvPicPr>
          <p:nvPr>
            <p:ph idx="1"/>
          </p:nvPr>
        </p:nvPicPr>
        <p:blipFill>
          <a:blip r:embed="rId2" cstate="print"/>
          <a:srcRect/>
          <a:stretch>
            <a:fillRect/>
          </a:stretch>
        </p:blipFill>
        <p:spPr bwMode="auto">
          <a:xfrm>
            <a:off x="4499992" y="1556792"/>
            <a:ext cx="4320480" cy="4942513"/>
          </a:xfrm>
          <a:prstGeom prst="rect">
            <a:avLst/>
          </a:prstGeom>
          <a:noFill/>
        </p:spPr>
      </p:pic>
      <p:pic>
        <p:nvPicPr>
          <p:cNvPr id="5123" name="Picture 3" descr="E:\d\Выставки\2026\Июнь Нарком великих строек 140 лет Г.К. Орджоникидзе\i_009.jpg"/>
          <p:cNvPicPr>
            <a:picLocks noChangeAspect="1" noChangeArrowheads="1"/>
          </p:cNvPicPr>
          <p:nvPr/>
        </p:nvPicPr>
        <p:blipFill>
          <a:blip r:embed="rId3" cstate="print"/>
          <a:srcRect/>
          <a:stretch>
            <a:fillRect/>
          </a:stretch>
        </p:blipFill>
        <p:spPr bwMode="auto">
          <a:xfrm>
            <a:off x="251520" y="1484784"/>
            <a:ext cx="4032448" cy="518457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По окончанию занятий В.И. Ленин направил Серго в Россию во главе уполномоченных Заграничной </a:t>
            </a:r>
            <a:r>
              <a:rPr lang="ru-RU" sz="1400" dirty="0" err="1" smtClean="0">
                <a:latin typeface="Times New Roman" pitchFamily="18" charset="0"/>
                <a:cs typeface="Times New Roman" pitchFamily="18" charset="0"/>
              </a:rPr>
              <a:t>оргкомиссии</a:t>
            </a:r>
            <a:r>
              <a:rPr lang="ru-RU" sz="1400" dirty="0" smtClean="0">
                <a:latin typeface="Times New Roman" pitchFamily="18" charset="0"/>
                <a:cs typeface="Times New Roman" pitchFamily="18" charset="0"/>
              </a:rPr>
              <a:t> по созыву Всероссийской (</a:t>
            </a:r>
            <a:r>
              <a:rPr lang="en-US" sz="1400" dirty="0" smtClean="0">
                <a:latin typeface="Times New Roman" pitchFamily="18" charset="0"/>
                <a:cs typeface="Times New Roman" pitchFamily="18" charset="0"/>
              </a:rPr>
              <a:t>VI</a:t>
            </a:r>
            <a:r>
              <a:rPr lang="ru-RU" sz="1400" dirty="0" smtClean="0">
                <a:latin typeface="Times New Roman" pitchFamily="18" charset="0"/>
                <a:cs typeface="Times New Roman" pitchFamily="18" charset="0"/>
              </a:rPr>
              <a:t>) партконференции, состоявшейся в январе 1912 г. в Праге. Орджоникидзе принимал участие в ней как делегат от Тифлисской организации,  был избран  в состав ЦК и Русского бюро ЦК РСДРП (б). </a:t>
            </a:r>
            <a:endParaRPr lang="ru-RU" sz="1400" dirty="0">
              <a:latin typeface="Times New Roman" pitchFamily="18" charset="0"/>
              <a:cs typeface="Times New Roman" pitchFamily="18" charset="0"/>
            </a:endParaRPr>
          </a:p>
        </p:txBody>
      </p:sp>
      <p:pic>
        <p:nvPicPr>
          <p:cNvPr id="6146" name="Picture 2" descr="E:\d\Выставки\2026\Июнь Нарком великих строек 140 лет Г.К. Орджоникидзе\000003.jpg"/>
          <p:cNvPicPr>
            <a:picLocks noGrp="1" noChangeAspect="1" noChangeArrowheads="1"/>
          </p:cNvPicPr>
          <p:nvPr>
            <p:ph idx="1"/>
          </p:nvPr>
        </p:nvPicPr>
        <p:blipFill>
          <a:blip r:embed="rId2" cstate="print"/>
          <a:srcRect/>
          <a:stretch>
            <a:fillRect/>
          </a:stretch>
        </p:blipFill>
        <p:spPr bwMode="auto">
          <a:xfrm>
            <a:off x="2771800" y="1700808"/>
            <a:ext cx="3096344" cy="460851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lgn="just"/>
            <a:r>
              <a:rPr lang="ru-RU" sz="1400" dirty="0" smtClean="0">
                <a:latin typeface="Times New Roman" pitchFamily="18" charset="0"/>
                <a:cs typeface="Times New Roman" pitchFamily="18" charset="0"/>
              </a:rPr>
              <a:t>	14 апреля 1912 г. Г.К. Орджоникидзе арестовала царская охранка. Карточку на него составило Санкт-Петербургское губернское жандармское управление.</a:t>
            </a:r>
            <a:endParaRPr lang="ru-RU" sz="1400" dirty="0">
              <a:latin typeface="Times New Roman" pitchFamily="18" charset="0"/>
              <a:cs typeface="Times New Roman" pitchFamily="18" charset="0"/>
            </a:endParaRPr>
          </a:p>
        </p:txBody>
      </p:sp>
      <p:pic>
        <p:nvPicPr>
          <p:cNvPr id="7170" name="Picture 2" descr="E:\d\Выставки\2026\Июнь Нарком великих строек 140 лет Г.К. Орджоникидзе\Mug_shot_of_Sergo_Orjonikidze.jpg"/>
          <p:cNvPicPr>
            <a:picLocks noGrp="1" noChangeAspect="1" noChangeArrowheads="1"/>
          </p:cNvPicPr>
          <p:nvPr>
            <p:ph idx="1"/>
          </p:nvPr>
        </p:nvPicPr>
        <p:blipFill>
          <a:blip r:embed="rId2" cstate="print"/>
          <a:srcRect/>
          <a:stretch>
            <a:fillRect/>
          </a:stretch>
        </p:blipFill>
        <p:spPr bwMode="auto">
          <a:xfrm>
            <a:off x="1192485" y="1125538"/>
            <a:ext cx="6759029" cy="539980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ru-RU" sz="14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Революционера приговорили к 3 годам каторги, которые он отбыл в Шлиссельбургской крепости. С июня 1916 г. находился в ссылке в городе Якутске и селе Покровском, где работал фельдшером. Слева – дом Г.К. Орджоникидзе в Якутске. Справа – больница в селе Покровском, где он оказывал медицинскую помощь окрестным жителям. Сегодня его имя носит одна из центральных площадей Якутска.</a:t>
            </a:r>
            <a:endParaRPr lang="ru-RU" sz="1600" dirty="0">
              <a:latin typeface="Times New Roman" pitchFamily="18" charset="0"/>
              <a:cs typeface="Times New Roman" pitchFamily="18" charset="0"/>
            </a:endParaRPr>
          </a:p>
        </p:txBody>
      </p:sp>
      <p:pic>
        <p:nvPicPr>
          <p:cNvPr id="8194" name="Picture 2" descr="E:\d\Выставки\2026\Июнь Нарком великих строек 140 лет Г.К. Орджоникидзе\i_021.jpg"/>
          <p:cNvPicPr>
            <a:picLocks noGrp="1" noChangeAspect="1" noChangeArrowheads="1"/>
          </p:cNvPicPr>
          <p:nvPr>
            <p:ph idx="1"/>
          </p:nvPr>
        </p:nvPicPr>
        <p:blipFill>
          <a:blip r:embed="rId2" cstate="print"/>
          <a:srcRect/>
          <a:stretch>
            <a:fillRect/>
          </a:stretch>
        </p:blipFill>
        <p:spPr bwMode="auto">
          <a:xfrm>
            <a:off x="251520" y="1772816"/>
            <a:ext cx="5112568" cy="3176215"/>
          </a:xfrm>
          <a:prstGeom prst="rect">
            <a:avLst/>
          </a:prstGeom>
          <a:noFill/>
        </p:spPr>
      </p:pic>
      <p:pic>
        <p:nvPicPr>
          <p:cNvPr id="8195" name="Picture 3" descr="E:\d\Выставки\2026\Июнь Нарком великих строек 140 лет Г.К. Орджоникидзе\Фельдшерский пункт села Покровское.jpeg"/>
          <p:cNvPicPr>
            <a:picLocks noChangeAspect="1" noChangeArrowheads="1"/>
          </p:cNvPicPr>
          <p:nvPr/>
        </p:nvPicPr>
        <p:blipFill>
          <a:blip r:embed="rId3" cstate="print"/>
          <a:srcRect/>
          <a:stretch>
            <a:fillRect/>
          </a:stretch>
        </p:blipFill>
        <p:spPr bwMode="auto">
          <a:xfrm>
            <a:off x="5724128" y="2852936"/>
            <a:ext cx="3240360" cy="3672408"/>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just"/>
            <a:r>
              <a:rPr lang="ru-RU" sz="1400" dirty="0" smtClean="0">
                <a:latin typeface="Times New Roman" pitchFamily="18" charset="0"/>
                <a:cs typeface="Times New Roman" pitchFamily="18" charset="0"/>
              </a:rPr>
              <a:t>	В Покровском Григорий – Серго встретил учительницу местного народного училища Зинаиду </a:t>
            </a:r>
            <a:r>
              <a:rPr lang="ru-RU" sz="1400" dirty="0" err="1" smtClean="0">
                <a:latin typeface="Times New Roman" pitchFamily="18" charset="0"/>
                <a:cs typeface="Times New Roman" pitchFamily="18" charset="0"/>
              </a:rPr>
              <a:t>Павлуцкую</a:t>
            </a:r>
            <a:r>
              <a:rPr lang="ru-RU" sz="1400" dirty="0" smtClean="0">
                <a:latin typeface="Times New Roman" pitchFamily="18" charset="0"/>
                <a:cs typeface="Times New Roman" pitchFamily="18" charset="0"/>
              </a:rPr>
              <a:t>, с которой весной 1917 г. обвенчался в Якутске. Зинаида Гавриловна стала революционеру верным спутником и советчиком.</a:t>
            </a:r>
            <a:endParaRPr lang="ru-RU" sz="1400" dirty="0">
              <a:latin typeface="Times New Roman" pitchFamily="18" charset="0"/>
              <a:cs typeface="Times New Roman" pitchFamily="18" charset="0"/>
            </a:endParaRPr>
          </a:p>
        </p:txBody>
      </p:sp>
      <p:pic>
        <p:nvPicPr>
          <p:cNvPr id="9218" name="Picture 2" descr="E:\d\Выставки\2026\Июнь Нарком великих строек 140 лет Г.К. Орджоникидзе\107_dmHv5Vl.jpg"/>
          <p:cNvPicPr>
            <a:picLocks noGrp="1" noChangeAspect="1" noChangeArrowheads="1"/>
          </p:cNvPicPr>
          <p:nvPr>
            <p:ph idx="1"/>
          </p:nvPr>
        </p:nvPicPr>
        <p:blipFill>
          <a:blip r:embed="rId2" cstate="print"/>
          <a:srcRect/>
          <a:stretch>
            <a:fillRect/>
          </a:stretch>
        </p:blipFill>
        <p:spPr bwMode="auto">
          <a:xfrm>
            <a:off x="1177527" y="1412776"/>
            <a:ext cx="6788945" cy="471338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738336"/>
          </a:xfrm>
        </p:spPr>
        <p:txBody>
          <a:bodyPr>
            <a:normAutofit/>
          </a:bodyPr>
          <a:lstStyle/>
          <a:p>
            <a:r>
              <a:rPr lang="ru-RU" sz="1400" dirty="0" smtClean="0">
                <a:latin typeface="Times New Roman" pitchFamily="18" charset="0"/>
                <a:cs typeface="Times New Roman" pitchFamily="18" charset="0"/>
              </a:rPr>
              <a:t>Г.К. Орджоникидзе среди участников демонстрации 1 мая 1917 г. в Якутске.</a:t>
            </a:r>
            <a:endParaRPr lang="ru-RU" sz="1400" dirty="0">
              <a:latin typeface="Times New Roman" pitchFamily="18" charset="0"/>
              <a:cs typeface="Times New Roman" pitchFamily="18" charset="0"/>
            </a:endParaRPr>
          </a:p>
        </p:txBody>
      </p:sp>
      <p:pic>
        <p:nvPicPr>
          <p:cNvPr id="10242" name="Picture 2" descr="E:\d\Выставки\2026\Июнь Нарком великих строек 140 лет Г.К. Орджоникидзе\i_022.jpg"/>
          <p:cNvPicPr>
            <a:picLocks noGrp="1" noChangeAspect="1" noChangeArrowheads="1"/>
          </p:cNvPicPr>
          <p:nvPr>
            <p:ph idx="1"/>
          </p:nvPr>
        </p:nvPicPr>
        <p:blipFill>
          <a:blip r:embed="rId2" cstate="print"/>
          <a:srcRect/>
          <a:stretch>
            <a:fillRect/>
          </a:stretch>
        </p:blipFill>
        <p:spPr bwMode="auto">
          <a:xfrm>
            <a:off x="323528" y="1196752"/>
            <a:ext cx="8280920" cy="518457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10146"/>
          </a:xfrm>
        </p:spPr>
        <p:txBody>
          <a:bodyPr>
            <a:normAutofit/>
          </a:bodyPr>
          <a:lstStyle/>
          <a:p>
            <a:pPr algn="just"/>
            <a:r>
              <a:rPr lang="ru-RU" sz="1400" dirty="0" smtClean="0">
                <a:latin typeface="Times New Roman" pitchFamily="18" charset="0"/>
                <a:cs typeface="Times New Roman" pitchFamily="18" charset="0"/>
              </a:rPr>
              <a:t>	С июня 1917 г. находился в революционном Петрограде, входил в состав горкома РСДРП (б ) и исполкома Петроградского Совета, выступал на съездах, митингах и собраниях. Один из активных участников Октябрьского вооруженного восстания. В декабре 1917 г. на короткое время вошел в первый состав Всероссийской Чрезвычайной комиссии по борьбе с контрреволюцией и саботажем при  Совете Народных Комиссаров РСФСР (ВЧК).</a:t>
            </a:r>
            <a:endParaRPr lang="ru-RU" sz="1400" dirty="0">
              <a:latin typeface="Times New Roman" pitchFamily="18" charset="0"/>
              <a:cs typeface="Times New Roman" pitchFamily="18" charset="0"/>
            </a:endParaRPr>
          </a:p>
        </p:txBody>
      </p:sp>
      <p:pic>
        <p:nvPicPr>
          <p:cNvPr id="11266" name="Picture 2" descr="E:\d\Выставки\2026\Июнь Нарком великих строек 140 лет Г.К. Орджоникидзе\i_023.jpg"/>
          <p:cNvPicPr>
            <a:picLocks noGrp="1" noChangeAspect="1" noChangeArrowheads="1"/>
          </p:cNvPicPr>
          <p:nvPr>
            <p:ph idx="1"/>
          </p:nvPr>
        </p:nvPicPr>
        <p:blipFill>
          <a:blip r:embed="rId2" cstate="print"/>
          <a:srcRect/>
          <a:stretch>
            <a:fillRect/>
          </a:stretch>
        </p:blipFill>
        <p:spPr bwMode="auto">
          <a:xfrm>
            <a:off x="2555776" y="1772816"/>
            <a:ext cx="3312368" cy="482453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	В годы Гражданской войны Григорий Орджоникидзе сыграл важную роль в борьбе за власть Советов на Украине, Дону и Кавказе. В разные годы он занимал посты Чрезвычайного комиссара Украины,  председателя Чрезвычайного штаба обороны Донской республики и Совета обороны Северного Кавказа,  членов Реввоенсоветов  14-й 16-й армий Южного фронта, Закавказского фронта.</a:t>
            </a:r>
            <a:endParaRPr lang="ru-RU" sz="1400" dirty="0">
              <a:latin typeface="Times New Roman" pitchFamily="18" charset="0"/>
              <a:cs typeface="Times New Roman" pitchFamily="18" charset="0"/>
            </a:endParaRPr>
          </a:p>
        </p:txBody>
      </p:sp>
      <p:pic>
        <p:nvPicPr>
          <p:cNvPr id="1026" name="Picture 2" descr="E:\d\Выставки\2026\Июнь Нарком великих строек 140 лет Г.К. Орджоникидзе\038408ca27579bdd3b1ef823cf3f195f.jpg"/>
          <p:cNvPicPr>
            <a:picLocks noGrp="1" noChangeAspect="1" noChangeArrowheads="1"/>
          </p:cNvPicPr>
          <p:nvPr>
            <p:ph idx="1"/>
          </p:nvPr>
        </p:nvPicPr>
        <p:blipFill>
          <a:blip r:embed="rId2" cstate="print"/>
          <a:srcRect/>
          <a:stretch>
            <a:fillRect/>
          </a:stretch>
        </p:blipFill>
        <p:spPr bwMode="auto">
          <a:xfrm>
            <a:off x="611560" y="1600200"/>
            <a:ext cx="3312368" cy="4853136"/>
          </a:xfrm>
          <a:prstGeom prst="rect">
            <a:avLst/>
          </a:prstGeom>
          <a:noFill/>
        </p:spPr>
      </p:pic>
      <p:pic>
        <p:nvPicPr>
          <p:cNvPr id="1027" name="Picture 3" descr="E:\d\Выставки\2026\Июнь Нарком великих строек 140 лет Г.К. Орджоникидзе\vo-glave-czkk-rki.jpeg"/>
          <p:cNvPicPr>
            <a:picLocks noChangeAspect="1" noChangeArrowheads="1"/>
          </p:cNvPicPr>
          <p:nvPr/>
        </p:nvPicPr>
        <p:blipFill>
          <a:blip r:embed="rId3" cstate="print"/>
          <a:srcRect/>
          <a:stretch>
            <a:fillRect/>
          </a:stretch>
        </p:blipFill>
        <p:spPr bwMode="auto">
          <a:xfrm>
            <a:off x="5220072" y="1628800"/>
            <a:ext cx="3744416" cy="471420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0649"/>
            <a:ext cx="7772400" cy="936103"/>
          </a:xfrm>
        </p:spPr>
        <p:txBody>
          <a:bodyPr>
            <a:normAutofit/>
          </a:bodyPr>
          <a:lstStyle/>
          <a:p>
            <a:pPr algn="just"/>
            <a:r>
              <a:rPr lang="ru-RU" sz="1400" dirty="0" smtClean="0">
                <a:latin typeface="Times New Roman" pitchFamily="18" charset="0"/>
                <a:cs typeface="Times New Roman" pitchFamily="18" charset="0"/>
              </a:rPr>
              <a:t>	Григорий Константинович Оржоникидзе, известный под псевдонимом Серго -  видный деятель РСДРП и КПСС, участник революционного движения, один из руководителей Советского государства.</a:t>
            </a:r>
            <a:endParaRPr lang="ru-RU" sz="1400"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a:p>
        </p:txBody>
      </p:sp>
      <p:pic>
        <p:nvPicPr>
          <p:cNvPr id="2050" name="Picture 2" descr="E:\d\Выставки\2026\Июнь Нарком великих строек 140 лет Г.К. Орджоникидзе\sbm52b2e677c125d_1024.jpg"/>
          <p:cNvPicPr>
            <a:picLocks noChangeAspect="1" noChangeArrowheads="1"/>
          </p:cNvPicPr>
          <p:nvPr/>
        </p:nvPicPr>
        <p:blipFill>
          <a:blip r:embed="rId2" cstate="print"/>
          <a:srcRect/>
          <a:stretch>
            <a:fillRect/>
          </a:stretch>
        </p:blipFill>
        <p:spPr bwMode="auto">
          <a:xfrm>
            <a:off x="2671763" y="1268760"/>
            <a:ext cx="3800475" cy="501774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74242"/>
          </a:xfrm>
        </p:spPr>
        <p:txBody>
          <a:bodyPr>
            <a:normAutofit fontScale="90000"/>
          </a:bodyPr>
          <a:lstStyle/>
          <a:p>
            <a:pPr algn="just"/>
            <a:r>
              <a:rPr lang="ru-RU" sz="1400" dirty="0" smtClean="0">
                <a:latin typeface="Times New Roman" pitchFamily="18" charset="0"/>
                <a:cs typeface="Times New Roman" pitchFamily="18" charset="0"/>
              </a:rPr>
              <a:t>	Из декрета Совнаркома РСФСР от 11 апреля 1918 г.</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«Чрезвычайному комиссару Совета Народных Комиссаром тов. С. Орджоникидзе поручается организовать под своим председательством временный чрезвычайный Комиссариат южного района, объединяющий деятельность Крыма, Донской области, Терской области, Черноморской губернии, Черноморского флота и всего Северного Кавказа до Баку.</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Цель Комиссариата: неуклонное проведение директив центральной Советской власти на суше и на море, концентрированная борьба с буржуазной контрреволюцией, упрочение Советской власти в районе своей деятельности, поддерживание прямой связи областей с Советом Народных Комиссаров».</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Автор портрета из серии художественных открыток 1968 г.  «Герои гражданской войны» -                  А.В. Карпов.</a:t>
            </a:r>
            <a:endParaRPr lang="ru-RU" sz="1400" dirty="0">
              <a:latin typeface="Times New Roman" pitchFamily="18" charset="0"/>
              <a:cs typeface="Times New Roman" pitchFamily="18" charset="0"/>
            </a:endParaRPr>
          </a:p>
        </p:txBody>
      </p:sp>
      <p:pic>
        <p:nvPicPr>
          <p:cNvPr id="2050" name="Picture 2" descr="E:\d\Выставки\2026\Июнь Нарком великих строек 140 лет Г.К. Орджоникидзе\GeroiGV020.jpg"/>
          <p:cNvPicPr>
            <a:picLocks noGrp="1" noChangeAspect="1" noChangeArrowheads="1"/>
          </p:cNvPicPr>
          <p:nvPr>
            <p:ph idx="1"/>
          </p:nvPr>
        </p:nvPicPr>
        <p:blipFill>
          <a:blip r:embed="rId2" cstate="print"/>
          <a:srcRect/>
          <a:stretch>
            <a:fillRect/>
          </a:stretch>
        </p:blipFill>
        <p:spPr bwMode="auto">
          <a:xfrm>
            <a:off x="3200245" y="2564904"/>
            <a:ext cx="2743510" cy="403244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54162"/>
          </a:xfrm>
        </p:spPr>
        <p:txBody>
          <a:bodyPr>
            <a:normAutofit fontScale="90000"/>
          </a:bodyPr>
          <a:lstStyle/>
          <a:p>
            <a:pPr algn="just"/>
            <a:r>
              <a:rPr lang="ru-RU" sz="1600" dirty="0" smtClean="0">
                <a:latin typeface="Times New Roman" pitchFamily="18" charset="0"/>
                <a:cs typeface="Times New Roman" pitchFamily="18" charset="0"/>
              </a:rPr>
              <a:t>	Неутомимая деятельность этого яркого трибуна, агитатора, руководителя и организатора Красной Армии  не пропустила к Петрограду отряды Керенского и Краснова, повлияла на быстрый разгром сил Деникина под Орлом , организовала  борьбу за освобождение от войск Добровольческой армии Донбасса, левобережной Украины и Северного Кавказа,  свержению в Закавказье власти контрреволюционных меньшевистских правительств, установлению там власти Советов и созданию Закавказской Советской Социалистической Республики  - ЗССР</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3074" name="Picture 2" descr="E:\d\Выставки\2026\Июнь Нарком великих строек 140 лет Г.К. Орджоникидзе\Sergo_Ordzhonikidze_in_Uniform.jpg"/>
          <p:cNvPicPr>
            <a:picLocks noGrp="1" noChangeAspect="1" noChangeArrowheads="1"/>
          </p:cNvPicPr>
          <p:nvPr>
            <p:ph idx="1"/>
          </p:nvPr>
        </p:nvPicPr>
        <p:blipFill>
          <a:blip r:embed="rId2" cstate="print"/>
          <a:srcRect/>
          <a:stretch>
            <a:fillRect/>
          </a:stretch>
        </p:blipFill>
        <p:spPr bwMode="auto">
          <a:xfrm>
            <a:off x="2964835" y="1844675"/>
            <a:ext cx="3214330" cy="428148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pPr algn="just"/>
            <a:r>
              <a:rPr lang="ru-RU" sz="1400" dirty="0" smtClean="0">
                <a:latin typeface="Times New Roman" pitchFamily="18" charset="0"/>
                <a:cs typeface="Times New Roman" pitchFamily="18" charset="0"/>
              </a:rPr>
              <a:t>	Г.К. Орджоникидзе среди сотрудников агитпоезда «Красный Кавказ». Фото 1920 г. из собрания Российского Государственного архива </a:t>
            </a:r>
            <a:r>
              <a:rPr lang="ru-RU" sz="1400" dirty="0" err="1" smtClean="0">
                <a:latin typeface="Times New Roman" pitchFamily="18" charset="0"/>
                <a:cs typeface="Times New Roman" pitchFamily="18" charset="0"/>
              </a:rPr>
              <a:t>кинофотодокументов</a:t>
            </a:r>
            <a:r>
              <a:rPr lang="ru-RU" sz="1400" dirty="0" smtClean="0">
                <a:latin typeface="Times New Roman" pitchFamily="18" charset="0"/>
                <a:cs typeface="Times New Roman" pitchFamily="18" charset="0"/>
              </a:rPr>
              <a:t> (Московская область, г. Красногорск).</a:t>
            </a:r>
            <a:endParaRPr lang="ru-RU" sz="1400" dirty="0">
              <a:latin typeface="Times New Roman" pitchFamily="18" charset="0"/>
              <a:cs typeface="Times New Roman" pitchFamily="18" charset="0"/>
            </a:endParaRPr>
          </a:p>
        </p:txBody>
      </p:sp>
      <p:pic>
        <p:nvPicPr>
          <p:cNvPr id="4099" name="Picture 3" descr="E:\d\Выставки\2026\Июнь Нарком великих строек 140 лет Г.К. Орджоникидзе\403-222-9689-2-P5143573_m_700x700.jpg"/>
          <p:cNvPicPr>
            <a:picLocks noGrp="1" noChangeAspect="1" noChangeArrowheads="1"/>
          </p:cNvPicPr>
          <p:nvPr>
            <p:ph idx="1"/>
          </p:nvPr>
        </p:nvPicPr>
        <p:blipFill>
          <a:blip r:embed="rId2" cstate="print"/>
          <a:srcRect/>
          <a:stretch>
            <a:fillRect/>
          </a:stretch>
        </p:blipFill>
        <p:spPr bwMode="auto">
          <a:xfrm>
            <a:off x="2411760" y="1628800"/>
            <a:ext cx="3089880" cy="453650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pPr algn="just"/>
            <a:r>
              <a:rPr lang="ru-RU" sz="1400" dirty="0" smtClean="0">
                <a:latin typeface="Times New Roman" pitchFamily="18" charset="0"/>
                <a:cs typeface="Times New Roman" pitchFamily="18" charset="0"/>
              </a:rPr>
              <a:t>	Одним из ближайших сподвижников Серго в революционной борьбе на Кавказе был Сергей </a:t>
            </a:r>
            <a:r>
              <a:rPr lang="ru-RU" sz="1400" dirty="0" err="1" smtClean="0">
                <a:latin typeface="Times New Roman" pitchFamily="18" charset="0"/>
                <a:cs typeface="Times New Roman" pitchFamily="18" charset="0"/>
              </a:rPr>
              <a:t>Миронович</a:t>
            </a:r>
            <a:r>
              <a:rPr lang="ru-RU" sz="1400" dirty="0" smtClean="0">
                <a:latin typeface="Times New Roman" pitchFamily="18" charset="0"/>
                <a:cs typeface="Times New Roman" pitchFamily="18" charset="0"/>
              </a:rPr>
              <a:t> Киров. Не случайно в 1940 – 1994 годах во Владикавказе существовал музей С.М. Кирова и Г.К. Орджоникидзе. В наши дни он преобразован в Музей истории Владикавказа.</a:t>
            </a:r>
            <a:endParaRPr lang="ru-RU" sz="1400" dirty="0">
              <a:latin typeface="Times New Roman" pitchFamily="18" charset="0"/>
              <a:cs typeface="Times New Roman" pitchFamily="18" charset="0"/>
            </a:endParaRPr>
          </a:p>
        </p:txBody>
      </p:sp>
      <p:pic>
        <p:nvPicPr>
          <p:cNvPr id="5122" name="Picture 2" descr="E:\d\Выставки\2026\Июнь Нарком великих строек 140 лет Г.К. Орджоникидзе\crli2njutuy6-sergei-kirov-i-sergo-ordzhonikidze.jpg"/>
          <p:cNvPicPr>
            <a:picLocks noGrp="1" noChangeAspect="1" noChangeArrowheads="1"/>
          </p:cNvPicPr>
          <p:nvPr>
            <p:ph idx="1"/>
          </p:nvPr>
        </p:nvPicPr>
        <p:blipFill>
          <a:blip r:embed="rId2" cstate="print"/>
          <a:srcRect/>
          <a:stretch>
            <a:fillRect/>
          </a:stretch>
        </p:blipFill>
        <p:spPr bwMode="auto">
          <a:xfrm>
            <a:off x="539553" y="1268761"/>
            <a:ext cx="3384375" cy="4248472"/>
          </a:xfrm>
          <a:prstGeom prst="rect">
            <a:avLst/>
          </a:prstGeom>
          <a:noFill/>
        </p:spPr>
      </p:pic>
      <p:pic>
        <p:nvPicPr>
          <p:cNvPr id="5123" name="Picture 3" descr="E:\d\Выставки\2026\Июнь Нарком великих строек 140 лет Г.К. Орджоникидзе\orig.jpg"/>
          <p:cNvPicPr>
            <a:picLocks noChangeAspect="1" noChangeArrowheads="1"/>
          </p:cNvPicPr>
          <p:nvPr/>
        </p:nvPicPr>
        <p:blipFill>
          <a:blip r:embed="rId3" cstate="print"/>
          <a:srcRect/>
          <a:stretch>
            <a:fillRect/>
          </a:stretch>
        </p:blipFill>
        <p:spPr bwMode="auto">
          <a:xfrm>
            <a:off x="4355976" y="2132855"/>
            <a:ext cx="4464496" cy="453650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1400" dirty="0" smtClean="0">
                <a:latin typeface="Times New Roman" pitchFamily="18" charset="0"/>
                <a:cs typeface="Times New Roman" pitchFamily="18" charset="0"/>
              </a:rPr>
              <a:t>Фрагменты современной экспозиции музея – подпольная типография и «</a:t>
            </a:r>
            <a:r>
              <a:rPr lang="ru-RU" sz="1400" dirty="0" err="1" smtClean="0">
                <a:latin typeface="Times New Roman" pitchFamily="18" charset="0"/>
                <a:cs typeface="Times New Roman" pitchFamily="18" charset="0"/>
              </a:rPr>
              <a:t>тачанка-ростовчанка</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6146" name="Picture 2" descr="E:\d\Выставки\2026\Июнь Нарком великих строек 140 лет Г.К. Орджоникидзе\fd8c5bc344136fa3-w820-h440(2).jpg"/>
          <p:cNvPicPr>
            <a:picLocks noGrp="1" noChangeAspect="1" noChangeArrowheads="1"/>
          </p:cNvPicPr>
          <p:nvPr>
            <p:ph idx="1"/>
          </p:nvPr>
        </p:nvPicPr>
        <p:blipFill>
          <a:blip r:embed="rId2" cstate="print"/>
          <a:srcRect/>
          <a:stretch>
            <a:fillRect/>
          </a:stretch>
        </p:blipFill>
        <p:spPr bwMode="auto">
          <a:xfrm>
            <a:off x="251520" y="1052736"/>
            <a:ext cx="4608512" cy="4415883"/>
          </a:xfrm>
          <a:prstGeom prst="rect">
            <a:avLst/>
          </a:prstGeom>
          <a:noFill/>
        </p:spPr>
      </p:pic>
      <p:pic>
        <p:nvPicPr>
          <p:cNvPr id="6147" name="Picture 3" descr="E:\d\Выставки\2026\Июнь Нарком великих строек 140 лет Г.К. Орджоникидзе\85453368.jpeg"/>
          <p:cNvPicPr>
            <a:picLocks noChangeAspect="1" noChangeArrowheads="1"/>
          </p:cNvPicPr>
          <p:nvPr/>
        </p:nvPicPr>
        <p:blipFill>
          <a:blip r:embed="rId3" cstate="print"/>
          <a:srcRect/>
          <a:stretch>
            <a:fillRect/>
          </a:stretch>
        </p:blipFill>
        <p:spPr bwMode="auto">
          <a:xfrm>
            <a:off x="5004048" y="1412776"/>
            <a:ext cx="3960440" cy="468052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fontScale="90000"/>
          </a:bodyPr>
          <a:lstStyle/>
          <a:p>
            <a:pPr algn="just"/>
            <a:r>
              <a:rPr lang="ru-RU" sz="1400" dirty="0" smtClean="0">
                <a:latin typeface="Times New Roman" pitchFamily="18" charset="0"/>
                <a:cs typeface="Times New Roman" pitchFamily="18" charset="0"/>
              </a:rPr>
              <a:t>	В июле – ноябре 1926 г. Серго Орджоникидзе – кандидат в члены Политбюро ЦК ВКП (б), впоследствии – председатель ЦК, зампредседателя Совнаркома РССФР, нарком Рабоче-крестьянской инспекции. С 1930 г. – член Политбюро ЦК.  С сентября 1926 г. - первый секретарь </a:t>
            </a:r>
            <a:r>
              <a:rPr lang="ru-RU" sz="1400" dirty="0" err="1" smtClean="0">
                <a:latin typeface="Times New Roman" pitchFamily="18" charset="0"/>
                <a:cs typeface="Times New Roman" pitchFamily="18" charset="0"/>
              </a:rPr>
              <a:t>Северо-Кавказского</a:t>
            </a:r>
            <a:r>
              <a:rPr lang="ru-RU" sz="1400" dirty="0" smtClean="0">
                <a:latin typeface="Times New Roman" pitchFamily="18" charset="0"/>
                <a:cs typeface="Times New Roman" pitchFamily="18" charset="0"/>
              </a:rPr>
              <a:t> краевого комитета РКП (б).</a:t>
            </a:r>
            <a:endParaRPr lang="ru-RU" sz="1400" dirty="0">
              <a:latin typeface="Times New Roman" pitchFamily="18" charset="0"/>
              <a:cs typeface="Times New Roman" pitchFamily="18" charset="0"/>
            </a:endParaRPr>
          </a:p>
        </p:txBody>
      </p:sp>
      <p:pic>
        <p:nvPicPr>
          <p:cNvPr id="7170" name="Picture 2" descr="E:\d\Выставки\2026\Июнь Нарком великих строек 140 лет Г.К. Орджоникидзе\tild6431-3137-4262-a262-363636323536__photo-2021-10-22-16-.jpg"/>
          <p:cNvPicPr>
            <a:picLocks noGrp="1" noChangeAspect="1" noChangeArrowheads="1"/>
          </p:cNvPicPr>
          <p:nvPr>
            <p:ph idx="1"/>
          </p:nvPr>
        </p:nvPicPr>
        <p:blipFill>
          <a:blip r:embed="rId2" cstate="print"/>
          <a:srcRect/>
          <a:stretch>
            <a:fillRect/>
          </a:stretch>
        </p:blipFill>
        <p:spPr bwMode="auto">
          <a:xfrm>
            <a:off x="611561" y="1600200"/>
            <a:ext cx="4032448" cy="4525963"/>
          </a:xfrm>
          <a:prstGeom prst="rect">
            <a:avLst/>
          </a:prstGeom>
          <a:noFill/>
        </p:spPr>
      </p:pic>
      <p:pic>
        <p:nvPicPr>
          <p:cNvPr id="7171" name="Picture 3" descr="E:\d\Выставки\2026\Июнь Нарком великих строек 140 лет Г.К. Орджоникидзе\getImage.jpg"/>
          <p:cNvPicPr>
            <a:picLocks noChangeAspect="1" noChangeArrowheads="1"/>
          </p:cNvPicPr>
          <p:nvPr/>
        </p:nvPicPr>
        <p:blipFill>
          <a:blip r:embed="rId3" cstate="print"/>
          <a:srcRect/>
          <a:stretch>
            <a:fillRect/>
          </a:stretch>
        </p:blipFill>
        <p:spPr bwMode="auto">
          <a:xfrm>
            <a:off x="4932040" y="1905000"/>
            <a:ext cx="3528392" cy="454833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1400" dirty="0" smtClean="0">
                <a:latin typeface="Times New Roman" pitchFamily="18" charset="0"/>
                <a:cs typeface="Times New Roman" pitchFamily="18" charset="0"/>
              </a:rPr>
              <a:t>А.И. Микоян, И.В. Сталин, Г.К. Орджоникидзе. 1926 г.</a:t>
            </a:r>
            <a:endParaRPr lang="ru-RU" sz="1400" dirty="0">
              <a:latin typeface="Times New Roman" pitchFamily="18" charset="0"/>
              <a:cs typeface="Times New Roman" pitchFamily="18" charset="0"/>
            </a:endParaRPr>
          </a:p>
        </p:txBody>
      </p:sp>
      <p:pic>
        <p:nvPicPr>
          <p:cNvPr id="8194" name="Picture 2" descr="E:\d\Выставки\2026\Июнь Нарком великих строек 140 лет Г.К. Орджоникидзе\3316298_original.jpg"/>
          <p:cNvPicPr>
            <a:picLocks noGrp="1" noChangeAspect="1" noChangeArrowheads="1"/>
          </p:cNvPicPr>
          <p:nvPr>
            <p:ph idx="1"/>
          </p:nvPr>
        </p:nvPicPr>
        <p:blipFill>
          <a:blip r:embed="rId2" cstate="print"/>
          <a:srcRect/>
          <a:stretch>
            <a:fillRect/>
          </a:stretch>
        </p:blipFill>
        <p:spPr bwMode="auto">
          <a:xfrm>
            <a:off x="766762" y="1052513"/>
            <a:ext cx="7610475" cy="50736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400" dirty="0" smtClean="0">
                <a:latin typeface="Times New Roman" pitchFamily="18" charset="0"/>
                <a:cs typeface="Times New Roman" pitchFamily="18" charset="0"/>
              </a:rPr>
              <a:t>	Серго - один из организаторов советской индустриализации и разработчиков системы пятилетних планов. В 1930 г. он возглавил Высший совет народного хозяйства СССР (ВСНХ). После организации  в январе 1932 г. Народного комиссариата тяжелой промышленности стал его первым наркомом. На его глазах бывшая отсталая аграрная Россия превратилась в мощную индустриальную державу СССР.</a:t>
            </a:r>
            <a:endParaRPr lang="ru-RU" sz="1400" dirty="0">
              <a:latin typeface="Times New Roman" pitchFamily="18" charset="0"/>
              <a:cs typeface="Times New Roman" pitchFamily="18" charset="0"/>
            </a:endParaRPr>
          </a:p>
        </p:txBody>
      </p:sp>
      <p:pic>
        <p:nvPicPr>
          <p:cNvPr id="9218" name="Picture 2" descr="E:\d\Выставки\2026\Июнь Нарком великих строек 140 лет Г.К. Орджоникидзе\qlmuos0gyzqwghbj_1024.jpg"/>
          <p:cNvPicPr>
            <a:picLocks noGrp="1" noChangeAspect="1" noChangeArrowheads="1"/>
          </p:cNvPicPr>
          <p:nvPr>
            <p:ph idx="1"/>
          </p:nvPr>
        </p:nvPicPr>
        <p:blipFill>
          <a:blip r:embed="rId2" cstate="print"/>
          <a:srcRect/>
          <a:stretch>
            <a:fillRect/>
          </a:stretch>
        </p:blipFill>
        <p:spPr bwMode="auto">
          <a:xfrm>
            <a:off x="323528" y="1603851"/>
            <a:ext cx="5184576" cy="4518660"/>
          </a:xfrm>
          <a:prstGeom prst="rect">
            <a:avLst/>
          </a:prstGeom>
          <a:noFill/>
        </p:spPr>
      </p:pic>
      <p:pic>
        <p:nvPicPr>
          <p:cNvPr id="9219" name="Picture 3" descr="E:\d\Выставки\2026\Июнь Нарком великих строек 140 лет Г.К. Орджоникидзе\4_0a95d303.jpg"/>
          <p:cNvPicPr>
            <a:picLocks noChangeAspect="1" noChangeArrowheads="1"/>
          </p:cNvPicPr>
          <p:nvPr/>
        </p:nvPicPr>
        <p:blipFill>
          <a:blip r:embed="rId3" cstate="print"/>
          <a:srcRect/>
          <a:stretch>
            <a:fillRect/>
          </a:stretch>
        </p:blipFill>
        <p:spPr bwMode="auto">
          <a:xfrm>
            <a:off x="5724128" y="2060848"/>
            <a:ext cx="3096344" cy="454315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872208"/>
          </a:xfrm>
        </p:spPr>
        <p:txBody>
          <a:bodyPr>
            <a:normAutofit/>
          </a:bodyPr>
          <a:lstStyle/>
          <a:p>
            <a:pPr algn="just"/>
            <a:r>
              <a:rPr lang="ru-RU" sz="1400" dirty="0" smtClean="0">
                <a:latin typeface="Times New Roman" pitchFamily="18" charset="0"/>
                <a:cs typeface="Times New Roman" pitchFamily="18" charset="0"/>
              </a:rPr>
              <a:t>	Г.К. Орджоникидзе руководил строительством, практически, всех ведущих объектов довоенных пятилеток – </a:t>
            </a:r>
            <a:r>
              <a:rPr lang="ru-RU" sz="1400" dirty="0" err="1" smtClean="0">
                <a:latin typeface="Times New Roman" pitchFamily="18" charset="0"/>
                <a:cs typeface="Times New Roman" pitchFamily="18" charset="0"/>
              </a:rPr>
              <a:t>Волховской</a:t>
            </a:r>
            <a:r>
              <a:rPr lang="ru-RU" sz="1400" dirty="0" smtClean="0">
                <a:latin typeface="Times New Roman" pitchFamily="18" charset="0"/>
                <a:cs typeface="Times New Roman" pitchFamily="18" charset="0"/>
              </a:rPr>
              <a:t> и Днепровской гидроэлектростанций, Магнитогорского, </a:t>
            </a:r>
            <a:r>
              <a:rPr lang="ru-RU" sz="1400" dirty="0" smtClean="0">
                <a:latin typeface="Times New Roman" pitchFamily="18" charset="0"/>
                <a:cs typeface="Times New Roman" pitchFamily="18" charset="0"/>
              </a:rPr>
              <a:t>Кузнецкого, Запорожского, Азовского (г. Мариуполь) и </a:t>
            </a:r>
            <a:r>
              <a:rPr lang="ru-RU" sz="1400" dirty="0" smtClean="0">
                <a:latin typeface="Times New Roman" pitchFamily="18" charset="0"/>
                <a:cs typeface="Times New Roman" pitchFamily="18" charset="0"/>
              </a:rPr>
              <a:t>Норильского металлургических комбинатов, каналов </a:t>
            </a:r>
            <a:r>
              <a:rPr lang="ru-RU" sz="1400" dirty="0" err="1" smtClean="0">
                <a:latin typeface="Times New Roman" pitchFamily="18" charset="0"/>
                <a:cs typeface="Times New Roman" pitchFamily="18" charset="0"/>
              </a:rPr>
              <a:t>Беломоро-Балтийского</a:t>
            </a:r>
            <a:r>
              <a:rPr lang="ru-RU" sz="1400" dirty="0" smtClean="0">
                <a:latin typeface="Times New Roman" pitchFamily="18" charset="0"/>
                <a:cs typeface="Times New Roman" pitchFamily="18" charset="0"/>
              </a:rPr>
              <a:t> и Москва-Волга, </a:t>
            </a:r>
            <a:r>
              <a:rPr lang="ru-RU" sz="1400" dirty="0" err="1" smtClean="0">
                <a:latin typeface="Times New Roman" pitchFamily="18" charset="0"/>
                <a:cs typeface="Times New Roman" pitchFamily="18" charset="0"/>
              </a:rPr>
              <a:t>Волховского</a:t>
            </a:r>
            <a:r>
              <a:rPr lang="ru-RU" sz="1400" dirty="0" smtClean="0">
                <a:latin typeface="Times New Roman" pitchFamily="18" charset="0"/>
                <a:cs typeface="Times New Roman" pitchFamily="18" charset="0"/>
              </a:rPr>
              <a:t> и Запорожского алюминиевых, Горьковского автомобильного, Харьковского и Сталинградского тракторных, Ростовского комбайнового, Уральского машиностроительного, Уральского вагоностроительного, Новокраматорского машиностроительного, Московского и Саратовского подшипниковых и других заводов</a:t>
            </a:r>
            <a:r>
              <a:rPr lang="ru-RU" sz="1400" dirty="0" smtClean="0">
                <a:latin typeface="Times New Roman" pitchFamily="18" charset="0"/>
                <a:cs typeface="Times New Roman" pitchFamily="18" charset="0"/>
              </a:rPr>
              <a:t>.</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На фото слева – строительство Беломорканала и </a:t>
            </a:r>
            <a:r>
              <a:rPr lang="ru-RU" sz="1400" dirty="0" err="1" smtClean="0">
                <a:latin typeface="Times New Roman" pitchFamily="18" charset="0"/>
                <a:cs typeface="Times New Roman" pitchFamily="18" charset="0"/>
              </a:rPr>
              <a:t>Уралмаша</a:t>
            </a:r>
            <a:r>
              <a:rPr lang="ru-RU" sz="1400" dirty="0" smtClean="0">
                <a:latin typeface="Times New Roman" pitchFamily="18" charset="0"/>
                <a:cs typeface="Times New Roman" pitchFamily="18" charset="0"/>
              </a:rPr>
              <a:t>, справа – домен Магнитки.</a:t>
            </a:r>
            <a:endParaRPr lang="ru-RU" sz="1400" dirty="0">
              <a:latin typeface="Times New Roman" pitchFamily="18" charset="0"/>
              <a:cs typeface="Times New Roman" pitchFamily="18" charset="0"/>
            </a:endParaRPr>
          </a:p>
        </p:txBody>
      </p:sp>
      <p:pic>
        <p:nvPicPr>
          <p:cNvPr id="1026" name="Picture 2" descr="E:\d\Выставки\2026\Июнь Нарком великих строек 140 лет Г.К. Орджоникидзе\448-2.jpg"/>
          <p:cNvPicPr>
            <a:picLocks noGrp="1" noChangeAspect="1" noChangeArrowheads="1"/>
          </p:cNvPicPr>
          <p:nvPr>
            <p:ph idx="1"/>
          </p:nvPr>
        </p:nvPicPr>
        <p:blipFill>
          <a:blip r:embed="rId2" cstate="print"/>
          <a:srcRect/>
          <a:stretch>
            <a:fillRect/>
          </a:stretch>
        </p:blipFill>
        <p:spPr bwMode="auto">
          <a:xfrm>
            <a:off x="107504" y="2132856"/>
            <a:ext cx="4320480" cy="2304256"/>
          </a:xfrm>
          <a:prstGeom prst="rect">
            <a:avLst/>
          </a:prstGeom>
          <a:noFill/>
        </p:spPr>
      </p:pic>
      <p:pic>
        <p:nvPicPr>
          <p:cNvPr id="1027" name="Picture 3" descr="E:\d\Выставки\2026\Июнь Нарком великих строек 140 лет Г.К. Орджоникидзе\Биография-6.jpg"/>
          <p:cNvPicPr>
            <a:picLocks noChangeAspect="1" noChangeArrowheads="1"/>
          </p:cNvPicPr>
          <p:nvPr/>
        </p:nvPicPr>
        <p:blipFill>
          <a:blip r:embed="rId3" cstate="print"/>
          <a:srcRect/>
          <a:stretch>
            <a:fillRect/>
          </a:stretch>
        </p:blipFill>
        <p:spPr bwMode="auto">
          <a:xfrm>
            <a:off x="4788024" y="2060848"/>
            <a:ext cx="4104456" cy="4507210"/>
          </a:xfrm>
          <a:prstGeom prst="rect">
            <a:avLst/>
          </a:prstGeom>
          <a:noFill/>
        </p:spPr>
      </p:pic>
      <p:pic>
        <p:nvPicPr>
          <p:cNvPr id="1029" name="Picture 5" descr="E:\d\Выставки\2026\Июнь Нарком великих строек 140 лет Г.К. Орджоникидзе\i(28).jpg"/>
          <p:cNvPicPr>
            <a:picLocks noChangeAspect="1" noChangeArrowheads="1"/>
          </p:cNvPicPr>
          <p:nvPr/>
        </p:nvPicPr>
        <p:blipFill>
          <a:blip r:embed="rId4" cstate="print"/>
          <a:srcRect/>
          <a:stretch>
            <a:fillRect/>
          </a:stretch>
        </p:blipFill>
        <p:spPr bwMode="auto">
          <a:xfrm>
            <a:off x="107505" y="4653136"/>
            <a:ext cx="4464495" cy="201622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1400" dirty="0" smtClean="0">
                <a:latin typeface="Times New Roman" pitchFamily="18" charset="0"/>
                <a:cs typeface="Times New Roman" pitchFamily="18" charset="0"/>
              </a:rPr>
              <a:t>В 1932 г. дал первый ток Днепрогэс в Запорожье.</a:t>
            </a:r>
            <a:endParaRPr lang="ru-RU" sz="1400" dirty="0">
              <a:latin typeface="Times New Roman" pitchFamily="18" charset="0"/>
              <a:cs typeface="Times New Roman" pitchFamily="18" charset="0"/>
            </a:endParaRPr>
          </a:p>
        </p:txBody>
      </p:sp>
      <p:pic>
        <p:nvPicPr>
          <p:cNvPr id="2050" name="Picture 2" descr="E:\d\Выставки\2026\Июнь Нарком великих строек 140 лет Г.К. Орджоникидзе\-s9g7BOKKL_h4XpAk74H1EAo_CIVu4cESSaKdZ7DN3vdzO4_UM1lAcwjXDA3JQ7g2rcyF0otifLhZKwCEPw8rYy3.jpg"/>
          <p:cNvPicPr>
            <a:picLocks noGrp="1" noChangeAspect="1" noChangeArrowheads="1"/>
          </p:cNvPicPr>
          <p:nvPr>
            <p:ph idx="1"/>
          </p:nvPr>
        </p:nvPicPr>
        <p:blipFill>
          <a:blip r:embed="rId2" cstate="print"/>
          <a:srcRect/>
          <a:stretch>
            <a:fillRect/>
          </a:stretch>
        </p:blipFill>
        <p:spPr bwMode="auto">
          <a:xfrm>
            <a:off x="107504" y="1052736"/>
            <a:ext cx="6521896" cy="3744416"/>
          </a:xfrm>
          <a:prstGeom prst="rect">
            <a:avLst/>
          </a:prstGeom>
          <a:noFill/>
        </p:spPr>
      </p:pic>
      <p:pic>
        <p:nvPicPr>
          <p:cNvPr id="2051" name="Picture 3" descr="E:\d\Выставки\2026\Июнь Нарком великих строек 140 лет Г.К. Орджоникидзе\-n6DoYy9_iw274HkcYeS_QbfJ29VlPhlGF0kFfyfLHudSXYwZ-ApViCU4st2bUHaD_IbBBF3TzvxNGw-94yQnA8_.jpg"/>
          <p:cNvPicPr>
            <a:picLocks noChangeAspect="1" noChangeArrowheads="1"/>
          </p:cNvPicPr>
          <p:nvPr/>
        </p:nvPicPr>
        <p:blipFill>
          <a:blip r:embed="rId3" cstate="print"/>
          <a:srcRect/>
          <a:stretch>
            <a:fillRect/>
          </a:stretch>
        </p:blipFill>
        <p:spPr bwMode="auto">
          <a:xfrm>
            <a:off x="2771800" y="4797152"/>
            <a:ext cx="6120680" cy="193052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pPr algn="just"/>
            <a:r>
              <a:rPr lang="ru-RU" sz="1400" dirty="0" smtClean="0">
                <a:latin typeface="Times New Roman" pitchFamily="18" charset="0"/>
                <a:cs typeface="Times New Roman" pitchFamily="18" charset="0"/>
              </a:rPr>
              <a:t>	Родился 12 (24) октября 1886 г. в деревне Гореша </a:t>
            </a:r>
            <a:r>
              <a:rPr lang="ru-RU" sz="1400" dirty="0" err="1" smtClean="0">
                <a:latin typeface="Times New Roman" pitchFamily="18" charset="0"/>
                <a:cs typeface="Times New Roman" pitchFamily="18" charset="0"/>
              </a:rPr>
              <a:t>Амашукетского</a:t>
            </a:r>
            <a:r>
              <a:rPr lang="ru-RU" sz="1400" dirty="0" smtClean="0">
                <a:latin typeface="Times New Roman" pitchFamily="18" charset="0"/>
                <a:cs typeface="Times New Roman" pitchFamily="18" charset="0"/>
              </a:rPr>
              <a:t> общества </a:t>
            </a:r>
            <a:r>
              <a:rPr lang="ru-RU" sz="1400" dirty="0" err="1" smtClean="0">
                <a:latin typeface="Times New Roman" pitchFamily="18" charset="0"/>
                <a:cs typeface="Times New Roman" pitchFamily="18" charset="0"/>
              </a:rPr>
              <a:t>Шорапанского</a:t>
            </a:r>
            <a:r>
              <a:rPr lang="ru-RU" sz="1400" dirty="0" smtClean="0">
                <a:latin typeface="Times New Roman" pitchFamily="18" charset="0"/>
                <a:cs typeface="Times New Roman" pitchFamily="18" charset="0"/>
              </a:rPr>
              <a:t> уезда Кутаисской губернии.  Сегодня она расположена в </a:t>
            </a:r>
            <a:r>
              <a:rPr lang="ru-RU" sz="1400" dirty="0" err="1" smtClean="0">
                <a:latin typeface="Times New Roman" pitchFamily="18" charset="0"/>
                <a:cs typeface="Times New Roman" pitchFamily="18" charset="0"/>
              </a:rPr>
              <a:t>Харагаульском</a:t>
            </a:r>
            <a:r>
              <a:rPr lang="ru-RU" sz="1400" dirty="0" smtClean="0">
                <a:latin typeface="Times New Roman" pitchFamily="18" charset="0"/>
                <a:cs typeface="Times New Roman" pitchFamily="18" charset="0"/>
              </a:rPr>
              <a:t> муниципалитете  края </a:t>
            </a:r>
            <a:r>
              <a:rPr lang="ru-RU" sz="1400" dirty="0" err="1" smtClean="0">
                <a:latin typeface="Times New Roman" pitchFamily="18" charset="0"/>
                <a:cs typeface="Times New Roman" pitchFamily="18" charset="0"/>
              </a:rPr>
              <a:t>Имеретия</a:t>
            </a:r>
            <a:r>
              <a:rPr lang="ru-RU" sz="1400" dirty="0" smtClean="0">
                <a:latin typeface="Times New Roman" pitchFamily="18" charset="0"/>
                <a:cs typeface="Times New Roman" pitchFamily="18" charset="0"/>
              </a:rPr>
              <a:t> Республики Грузия.</a:t>
            </a:r>
            <a:endParaRPr lang="ru-RU" sz="1400" dirty="0">
              <a:latin typeface="Times New Roman" pitchFamily="18" charset="0"/>
              <a:cs typeface="Times New Roman" pitchFamily="18" charset="0"/>
            </a:endParaRPr>
          </a:p>
        </p:txBody>
      </p:sp>
      <p:pic>
        <p:nvPicPr>
          <p:cNvPr id="3075" name="Picture 3" descr="E:\d\Выставки\2026\Июнь Нарком великих строек 140 лет Г.К. Орджоникидзе\63724719.0.208x208.jpg"/>
          <p:cNvPicPr>
            <a:picLocks noGrp="1" noChangeAspect="1" noChangeArrowheads="1"/>
          </p:cNvPicPr>
          <p:nvPr>
            <p:ph idx="1"/>
          </p:nvPr>
        </p:nvPicPr>
        <p:blipFill>
          <a:blip r:embed="rId2" cstate="print"/>
          <a:srcRect/>
          <a:stretch>
            <a:fillRect/>
          </a:stretch>
        </p:blipFill>
        <p:spPr bwMode="auto">
          <a:xfrm>
            <a:off x="107505" y="1412776"/>
            <a:ext cx="4968552" cy="3660080"/>
          </a:xfrm>
          <a:prstGeom prst="rect">
            <a:avLst/>
          </a:prstGeom>
          <a:noFill/>
        </p:spPr>
      </p:pic>
      <p:pic>
        <p:nvPicPr>
          <p:cNvPr id="3076" name="Picture 4" descr="E:\d\Выставки\2026\Июнь Нарком великих строек 140 лет Г.К. Орджоникидзе\Ghoresha_Orjonikidze_House.jpg"/>
          <p:cNvPicPr>
            <a:picLocks noChangeAspect="1" noChangeArrowheads="1"/>
          </p:cNvPicPr>
          <p:nvPr/>
        </p:nvPicPr>
        <p:blipFill>
          <a:blip r:embed="rId3" cstate="print"/>
          <a:srcRect/>
          <a:stretch>
            <a:fillRect/>
          </a:stretch>
        </p:blipFill>
        <p:spPr bwMode="auto">
          <a:xfrm>
            <a:off x="5148064" y="3573016"/>
            <a:ext cx="3816424" cy="309634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1400" dirty="0" smtClean="0">
                <a:latin typeface="Times New Roman" pitchFamily="18" charset="0"/>
                <a:cs typeface="Times New Roman" pitchFamily="18" charset="0"/>
              </a:rPr>
              <a:t>Харьковский тракторный завод, носивший в советские годы имя Г.К. Орджоникидзе, и Ростсельмаш.</a:t>
            </a:r>
            <a:endParaRPr lang="ru-RU" sz="1400" dirty="0">
              <a:latin typeface="Times New Roman" pitchFamily="18" charset="0"/>
              <a:cs typeface="Times New Roman" pitchFamily="18" charset="0"/>
            </a:endParaRPr>
          </a:p>
        </p:txBody>
      </p:sp>
      <p:pic>
        <p:nvPicPr>
          <p:cNvPr id="3074" name="Picture 2" descr="E:\d\Выставки\2026\Июнь Нарком великих строек 140 лет Г.К. Орджоникидзе\ov7KEoWkk8SU59DkzfTX2eO1XOLONupP0rTecci7xsvSN7IDdNKLhkMhtTIvArk2JjgW5ICqAeGvwHMb9p1LDkpW.jpg"/>
          <p:cNvPicPr>
            <a:picLocks noGrp="1" noChangeAspect="1" noChangeArrowheads="1"/>
          </p:cNvPicPr>
          <p:nvPr>
            <p:ph idx="1"/>
          </p:nvPr>
        </p:nvPicPr>
        <p:blipFill>
          <a:blip r:embed="rId2" cstate="print"/>
          <a:srcRect/>
          <a:stretch>
            <a:fillRect/>
          </a:stretch>
        </p:blipFill>
        <p:spPr bwMode="auto">
          <a:xfrm>
            <a:off x="179512" y="1196753"/>
            <a:ext cx="5976664" cy="2736304"/>
          </a:xfrm>
          <a:prstGeom prst="rect">
            <a:avLst/>
          </a:prstGeom>
          <a:noFill/>
        </p:spPr>
      </p:pic>
      <p:pic>
        <p:nvPicPr>
          <p:cNvPr id="3075" name="Picture 3" descr="E:\d\Выставки\2026\Июнь Нарком великих строек 140 лет Г.К. Орджоникидзе\4.jpg"/>
          <p:cNvPicPr>
            <a:picLocks noChangeAspect="1" noChangeArrowheads="1"/>
          </p:cNvPicPr>
          <p:nvPr/>
        </p:nvPicPr>
        <p:blipFill>
          <a:blip r:embed="rId3" cstate="print"/>
          <a:srcRect/>
          <a:stretch>
            <a:fillRect/>
          </a:stretch>
        </p:blipFill>
        <p:spPr bwMode="auto">
          <a:xfrm>
            <a:off x="2195736" y="4077072"/>
            <a:ext cx="6624736" cy="252028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just"/>
            <a:r>
              <a:rPr lang="ru-RU" sz="1400" dirty="0" smtClean="0">
                <a:latin typeface="Times New Roman" pitchFamily="18" charset="0"/>
                <a:cs typeface="Times New Roman" pitchFamily="18" charset="0"/>
              </a:rPr>
              <a:t>	«Григорий Константинович Орджоникидзе в апреле 1931 года был на Сталинградском тракторном заводе и выступал на собрании инженерно-технических работников».  Текст мемориальной доски, установленной в г. Волгограде и помещенной справа.</a:t>
            </a:r>
            <a:endParaRPr lang="ru-RU" sz="1400" dirty="0">
              <a:latin typeface="Times New Roman" pitchFamily="18" charset="0"/>
              <a:cs typeface="Times New Roman" pitchFamily="18" charset="0"/>
            </a:endParaRPr>
          </a:p>
        </p:txBody>
      </p:sp>
      <p:pic>
        <p:nvPicPr>
          <p:cNvPr id="4098" name="Picture 2" descr="E:\d\Выставки\2026\Июнь Нарком великих строек 140 лет Г.К. Орджоникидзе\ohed9nwhd8n55wky_1024.jpg"/>
          <p:cNvPicPr>
            <a:picLocks noChangeAspect="1" noChangeArrowheads="1"/>
          </p:cNvPicPr>
          <p:nvPr/>
        </p:nvPicPr>
        <p:blipFill>
          <a:blip r:embed="rId2" cstate="print"/>
          <a:srcRect/>
          <a:stretch>
            <a:fillRect/>
          </a:stretch>
        </p:blipFill>
        <p:spPr bwMode="auto">
          <a:xfrm>
            <a:off x="179513" y="1340768"/>
            <a:ext cx="5256584" cy="4464496"/>
          </a:xfrm>
          <a:prstGeom prst="rect">
            <a:avLst/>
          </a:prstGeom>
          <a:noFill/>
        </p:spPr>
      </p:pic>
      <p:pic>
        <p:nvPicPr>
          <p:cNvPr id="4099" name="Picture 3" descr="E:\d\Выставки\2026\Июнь Нарком великих строек 140 лет Г.К. Орджоникидзе\30258560052627317_2e35_656x340.jpg"/>
          <p:cNvPicPr>
            <a:picLocks noGrp="1" noChangeAspect="1" noChangeArrowheads="1"/>
          </p:cNvPicPr>
          <p:nvPr>
            <p:ph idx="1"/>
          </p:nvPr>
        </p:nvPicPr>
        <p:blipFill>
          <a:blip r:embed="rId3" cstate="print"/>
          <a:srcRect/>
          <a:stretch>
            <a:fillRect/>
          </a:stretch>
        </p:blipFill>
        <p:spPr bwMode="auto">
          <a:xfrm>
            <a:off x="5580112" y="3112610"/>
            <a:ext cx="3096344" cy="334072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just"/>
            <a:r>
              <a:rPr lang="ru-RU" sz="1400" dirty="0" smtClean="0">
                <a:latin typeface="Times New Roman" pitchFamily="18" charset="0"/>
                <a:cs typeface="Times New Roman" pitchFamily="18" charset="0"/>
              </a:rPr>
              <a:t>	Слева – строительство завода «Шарикоподшипник» в </a:t>
            </a:r>
            <a:r>
              <a:rPr lang="ru-RU" sz="1400" dirty="0" smtClean="0">
                <a:latin typeface="Times New Roman" pitchFamily="18" charset="0"/>
                <a:cs typeface="Times New Roman" pitchFamily="18" charset="0"/>
              </a:rPr>
              <a:t>М</a:t>
            </a:r>
            <a:r>
              <a:rPr lang="ru-RU" sz="1400" dirty="0" smtClean="0">
                <a:latin typeface="Times New Roman" pitchFamily="18" charset="0"/>
                <a:cs typeface="Times New Roman" pitchFamily="18" charset="0"/>
              </a:rPr>
              <a:t>оскве. Справа  - Г.К. Орджоникидзе с работниками </a:t>
            </a:r>
            <a:r>
              <a:rPr lang="ru-RU" sz="1400" dirty="0" err="1" smtClean="0">
                <a:latin typeface="Times New Roman" pitchFamily="18" charset="0"/>
                <a:cs typeface="Times New Roman" pitchFamily="18" charset="0"/>
              </a:rPr>
              <a:t>Станкостроя</a:t>
            </a:r>
            <a:r>
              <a:rPr lang="ru-RU" sz="1400" dirty="0" smtClean="0">
                <a:latin typeface="Times New Roman" pitchFamily="18" charset="0"/>
                <a:cs typeface="Times New Roman" pitchFamily="18" charset="0"/>
              </a:rPr>
              <a:t> (Челябинск, 1934 г.). </a:t>
            </a:r>
            <a:endParaRPr lang="ru-RU" sz="1400" dirty="0">
              <a:latin typeface="Times New Roman" pitchFamily="18" charset="0"/>
              <a:cs typeface="Times New Roman" pitchFamily="18" charset="0"/>
            </a:endParaRPr>
          </a:p>
        </p:txBody>
      </p:sp>
      <p:pic>
        <p:nvPicPr>
          <p:cNvPr id="5122" name="Picture 2" descr="E:\d\Выставки\2026\Июнь Нарком великих строек 140 лет Г.К. Орджоникидзе\Москва строительство Шарикоподшипника.jpeg"/>
          <p:cNvPicPr>
            <a:picLocks noChangeAspect="1" noChangeArrowheads="1"/>
          </p:cNvPicPr>
          <p:nvPr/>
        </p:nvPicPr>
        <p:blipFill>
          <a:blip r:embed="rId2" cstate="print"/>
          <a:srcRect/>
          <a:stretch>
            <a:fillRect/>
          </a:stretch>
        </p:blipFill>
        <p:spPr bwMode="auto">
          <a:xfrm>
            <a:off x="251520" y="1196752"/>
            <a:ext cx="5265043" cy="2560861"/>
          </a:xfrm>
          <a:prstGeom prst="rect">
            <a:avLst/>
          </a:prstGeom>
          <a:noFill/>
        </p:spPr>
      </p:pic>
      <p:pic>
        <p:nvPicPr>
          <p:cNvPr id="5123" name="Picture 3" descr="E:\d\Выставки\2026\Июнь Нарком великих строек 140 лет Г.К. Орджоникидзе\scale_1200.jpg"/>
          <p:cNvPicPr>
            <a:picLocks noGrp="1" noChangeAspect="1" noChangeArrowheads="1"/>
          </p:cNvPicPr>
          <p:nvPr>
            <p:ph idx="1"/>
          </p:nvPr>
        </p:nvPicPr>
        <p:blipFill>
          <a:blip r:embed="rId3" cstate="print"/>
          <a:srcRect/>
          <a:stretch>
            <a:fillRect/>
          </a:stretch>
        </p:blipFill>
        <p:spPr bwMode="auto">
          <a:xfrm>
            <a:off x="3491880" y="3861048"/>
            <a:ext cx="5400600" cy="284117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858218"/>
          </a:xfrm>
        </p:spPr>
        <p:txBody>
          <a:bodyPr>
            <a:normAutofit fontScale="90000"/>
          </a:bodyPr>
          <a:lstStyle/>
          <a:p>
            <a:pPr algn="just"/>
            <a:r>
              <a:rPr lang="ru-RU" sz="1400" dirty="0" smtClean="0">
                <a:latin typeface="Times New Roman" pitchFamily="18" charset="0"/>
                <a:cs typeface="Times New Roman" pitchFamily="18" charset="0"/>
              </a:rPr>
              <a:t>	В </a:t>
            </a:r>
            <a:r>
              <a:rPr lang="ru-RU" sz="1600" dirty="0" smtClean="0">
                <a:latin typeface="Times New Roman" pitchFamily="18" charset="0"/>
                <a:cs typeface="Times New Roman" pitchFamily="18" charset="0"/>
              </a:rPr>
              <a:t>эти же годы в Советском Союзе возникла передовая химическая промышленность – мощные комбинаты в Дзержинске, Березниках, Апатитах  и </a:t>
            </a:r>
            <a:r>
              <a:rPr lang="ru-RU" sz="1600" dirty="0" err="1" smtClean="0">
                <a:latin typeface="Times New Roman" pitchFamily="18" charset="0"/>
                <a:cs typeface="Times New Roman" pitchFamily="18" charset="0"/>
              </a:rPr>
              <a:t>Сталиногорске</a:t>
            </a:r>
            <a:r>
              <a:rPr lang="ru-RU" sz="1600" dirty="0" smtClean="0">
                <a:latin typeface="Times New Roman" pitchFamily="18" charset="0"/>
                <a:cs typeface="Times New Roman" pitchFamily="18" charset="0"/>
              </a:rPr>
              <a:t> (сейчас – Новомосковск Тульской области), заводы синтетического каучука в Ленинграде, Воронеже и Ярославле, азотно-туковых удобрений в Горловке, химический в Константиновке, шинный в Ярославле и другие. Были усовершенствованы и оснащены новейшим оборудованием шахты Донбасса и рудники Урала. Новые перспективы для развития промышленности дали угольные бассейны Кузбасса и Воркуты,  залежи цветных металлов и химического сырья на Кольском полуострове, в Казахстане и возле Норильска</a:t>
            </a:r>
            <a:r>
              <a:rPr lang="ru-RU" sz="1600" dirty="0" smtClean="0">
                <a:latin typeface="Times New Roman" pitchFamily="18" charset="0"/>
                <a:cs typeface="Times New Roman" pitchFamily="18" charset="0"/>
              </a:rPr>
              <a:t>.</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Слева – </a:t>
            </a:r>
            <a:r>
              <a:rPr lang="ru-RU" sz="1600" dirty="0" err="1" smtClean="0">
                <a:latin typeface="Times New Roman" pitchFamily="18" charset="0"/>
                <a:cs typeface="Times New Roman" pitchFamily="18" charset="0"/>
              </a:rPr>
              <a:t>Беезниковский</a:t>
            </a:r>
            <a:r>
              <a:rPr lang="ru-RU" sz="1600" dirty="0" smtClean="0">
                <a:latin typeface="Times New Roman" pitchFamily="18" charset="0"/>
                <a:cs typeface="Times New Roman" pitchFamily="18" charset="0"/>
              </a:rPr>
              <a:t> и </a:t>
            </a:r>
            <a:r>
              <a:rPr lang="ru-RU" sz="1600" dirty="0" err="1" smtClean="0">
                <a:latin typeface="Times New Roman" pitchFamily="18" charset="0"/>
                <a:cs typeface="Times New Roman" pitchFamily="18" charset="0"/>
              </a:rPr>
              <a:t>Сталилиногорский</a:t>
            </a:r>
            <a:r>
              <a:rPr lang="ru-RU" sz="1600" dirty="0" smtClean="0">
                <a:latin typeface="Times New Roman" pitchFamily="18" charset="0"/>
                <a:cs typeface="Times New Roman" pitchFamily="18" charset="0"/>
              </a:rPr>
              <a:t> комбинаты. Справа – строительство завода синтетического каучука в Воронеже.</a:t>
            </a:r>
            <a:endParaRPr lang="ru-RU" sz="1600" dirty="0">
              <a:latin typeface="Times New Roman" pitchFamily="18" charset="0"/>
              <a:cs typeface="Times New Roman" pitchFamily="18" charset="0"/>
            </a:endParaRPr>
          </a:p>
        </p:txBody>
      </p:sp>
      <p:pic>
        <p:nvPicPr>
          <p:cNvPr id="6146" name="Picture 2" descr="E:\d\Выставки\2026\Июнь Нарком великих строек 140 лет Г.К. Орджоникидзе\ff.7p.op.7p.d.154.-panoramma-bereznikovskogo-gos.-khim.-kombinata-1932-perm..jpg"/>
          <p:cNvPicPr>
            <a:picLocks noGrp="1" noChangeAspect="1" noChangeArrowheads="1"/>
          </p:cNvPicPr>
          <p:nvPr>
            <p:ph idx="1"/>
          </p:nvPr>
        </p:nvPicPr>
        <p:blipFill>
          <a:blip r:embed="rId2" cstate="print"/>
          <a:srcRect/>
          <a:stretch>
            <a:fillRect/>
          </a:stretch>
        </p:blipFill>
        <p:spPr bwMode="auto">
          <a:xfrm>
            <a:off x="323528" y="2348881"/>
            <a:ext cx="4968552" cy="2232247"/>
          </a:xfrm>
          <a:prstGeom prst="rect">
            <a:avLst/>
          </a:prstGeom>
          <a:noFill/>
        </p:spPr>
      </p:pic>
      <p:pic>
        <p:nvPicPr>
          <p:cNvPr id="6147" name="Picture 3" descr="E:\d\Выставки\2026\Июнь Нарком великих строек 140 лет Г.К. Орджоникидзе\800239902.jpg"/>
          <p:cNvPicPr>
            <a:picLocks noChangeAspect="1" noChangeArrowheads="1"/>
          </p:cNvPicPr>
          <p:nvPr/>
        </p:nvPicPr>
        <p:blipFill>
          <a:blip r:embed="rId3" cstate="print"/>
          <a:srcRect/>
          <a:stretch>
            <a:fillRect/>
          </a:stretch>
        </p:blipFill>
        <p:spPr bwMode="auto">
          <a:xfrm>
            <a:off x="251520" y="4797152"/>
            <a:ext cx="4968552" cy="1944216"/>
          </a:xfrm>
          <a:prstGeom prst="rect">
            <a:avLst/>
          </a:prstGeom>
          <a:noFill/>
        </p:spPr>
      </p:pic>
      <p:pic>
        <p:nvPicPr>
          <p:cNvPr id="6148" name="Picture 4" descr="E:\d\Выставки\2026\Июнь Нарком великих строек 140 лет Г.К. Орджоникидзе\456224_original.jpg"/>
          <p:cNvPicPr>
            <a:picLocks noChangeAspect="1" noChangeArrowheads="1"/>
          </p:cNvPicPr>
          <p:nvPr/>
        </p:nvPicPr>
        <p:blipFill>
          <a:blip r:embed="rId4" cstate="print"/>
          <a:srcRect/>
          <a:stretch>
            <a:fillRect/>
          </a:stretch>
        </p:blipFill>
        <p:spPr bwMode="auto">
          <a:xfrm>
            <a:off x="5796135" y="2780927"/>
            <a:ext cx="3168353" cy="352839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1400" dirty="0" smtClean="0">
                <a:latin typeface="Times New Roman" pitchFamily="18" charset="0"/>
                <a:cs typeface="Times New Roman" pitchFamily="18" charset="0"/>
              </a:rPr>
              <a:t>Справа – Г.К. Орджоникидзе со  И.В. </a:t>
            </a:r>
            <a:r>
              <a:rPr lang="ru-RU" sz="1400" dirty="0" err="1" smtClean="0">
                <a:latin typeface="Times New Roman" pitchFamily="18" charset="0"/>
                <a:cs typeface="Times New Roman" pitchFamily="18" charset="0"/>
              </a:rPr>
              <a:t>Сталином</a:t>
            </a:r>
            <a:r>
              <a:rPr lang="ru-RU" sz="1400" dirty="0" smtClean="0">
                <a:latin typeface="Times New Roman" pitchFamily="18" charset="0"/>
                <a:cs typeface="Times New Roman" pitchFamily="18" charset="0"/>
              </a:rPr>
              <a:t> и М.И. </a:t>
            </a:r>
            <a:r>
              <a:rPr lang="ru-RU" sz="1400" dirty="0" err="1" smtClean="0">
                <a:latin typeface="Times New Roman" pitchFamily="18" charset="0"/>
                <a:cs typeface="Times New Roman" pitchFamily="18" charset="0"/>
              </a:rPr>
              <a:t>Калининым</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7170" name="Picture 2" descr="E:\d\Выставки\2026\Июнь Нарком великих строек 140 лет Г.К. Орджоникидзе\8czzgubayfk5b9xe_1024.jpg"/>
          <p:cNvPicPr>
            <a:picLocks noGrp="1" noChangeAspect="1" noChangeArrowheads="1"/>
          </p:cNvPicPr>
          <p:nvPr>
            <p:ph idx="1"/>
          </p:nvPr>
        </p:nvPicPr>
        <p:blipFill>
          <a:blip r:embed="rId2" cstate="print"/>
          <a:srcRect/>
          <a:stretch>
            <a:fillRect/>
          </a:stretch>
        </p:blipFill>
        <p:spPr bwMode="auto">
          <a:xfrm>
            <a:off x="827584" y="1339850"/>
            <a:ext cx="3744416" cy="4105374"/>
          </a:xfrm>
          <a:prstGeom prst="rect">
            <a:avLst/>
          </a:prstGeom>
          <a:noFill/>
        </p:spPr>
      </p:pic>
      <p:pic>
        <p:nvPicPr>
          <p:cNvPr id="7171" name="Picture 3" descr="E:\d\Выставки\2026\Июнь Нарком великих строек 140 лет Г.К. Орджоникидзе\zu7xwv6ojqxtwxvg_1024.jpg"/>
          <p:cNvPicPr>
            <a:picLocks noChangeAspect="1" noChangeArrowheads="1"/>
          </p:cNvPicPr>
          <p:nvPr/>
        </p:nvPicPr>
        <p:blipFill>
          <a:blip r:embed="rId3" cstate="print"/>
          <a:srcRect/>
          <a:stretch>
            <a:fillRect/>
          </a:stretch>
        </p:blipFill>
        <p:spPr bwMode="auto">
          <a:xfrm>
            <a:off x="4788024" y="2780928"/>
            <a:ext cx="4032448" cy="350557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a:bodyPr>
          <a:lstStyle/>
          <a:p>
            <a:r>
              <a:rPr lang="ru-RU" sz="1400" dirty="0" smtClean="0">
                <a:latin typeface="Times New Roman" pitchFamily="18" charset="0"/>
                <a:cs typeface="Times New Roman" pitchFamily="18" charset="0"/>
              </a:rPr>
              <a:t>Товарищ Серго.</a:t>
            </a:r>
            <a:endParaRPr lang="ru-RU" sz="1400" dirty="0">
              <a:latin typeface="Times New Roman" pitchFamily="18" charset="0"/>
              <a:cs typeface="Times New Roman" pitchFamily="18" charset="0"/>
            </a:endParaRPr>
          </a:p>
        </p:txBody>
      </p:sp>
      <p:pic>
        <p:nvPicPr>
          <p:cNvPr id="8194" name="Picture 2" descr="E:\d\Выставки\2026\Июнь Нарком великих строек 140 лет Г.К. Орджоникидзе\Орджоникидзе.jpg"/>
          <p:cNvPicPr>
            <a:picLocks noGrp="1" noChangeAspect="1" noChangeArrowheads="1"/>
          </p:cNvPicPr>
          <p:nvPr>
            <p:ph idx="1"/>
          </p:nvPr>
        </p:nvPicPr>
        <p:blipFill>
          <a:blip r:embed="rId2" cstate="print"/>
          <a:srcRect/>
          <a:stretch>
            <a:fillRect/>
          </a:stretch>
        </p:blipFill>
        <p:spPr bwMode="auto">
          <a:xfrm>
            <a:off x="467545" y="1124744"/>
            <a:ext cx="3528392" cy="5001419"/>
          </a:xfrm>
          <a:prstGeom prst="rect">
            <a:avLst/>
          </a:prstGeom>
          <a:noFill/>
        </p:spPr>
      </p:pic>
      <p:pic>
        <p:nvPicPr>
          <p:cNvPr id="8195" name="Picture 3" descr="E:\d\Выставки\2026\Июнь Нарком великих строек 140 лет Г.К. Орджоникидзе\2ia52b3253ac27fa_1024.jpg"/>
          <p:cNvPicPr>
            <a:picLocks noChangeAspect="1" noChangeArrowheads="1"/>
          </p:cNvPicPr>
          <p:nvPr/>
        </p:nvPicPr>
        <p:blipFill>
          <a:blip r:embed="rId3" cstate="print"/>
          <a:srcRect/>
          <a:stretch>
            <a:fillRect/>
          </a:stretch>
        </p:blipFill>
        <p:spPr bwMode="auto">
          <a:xfrm>
            <a:off x="4283968" y="1052736"/>
            <a:ext cx="4464496" cy="523376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endParaRPr lang="ru-RU" sz="1400" dirty="0">
              <a:latin typeface="Times New Roman" pitchFamily="18" charset="0"/>
              <a:cs typeface="Times New Roman" pitchFamily="18" charset="0"/>
            </a:endParaRPr>
          </a:p>
        </p:txBody>
      </p:sp>
      <p:pic>
        <p:nvPicPr>
          <p:cNvPr id="26626" name="Picture 2" descr="E:\d\Выставки\2026\Июнь Нарком великих строек 140 лет Г.К. Орджоникидзе\tild6439-6666-4364-b162-613761323965__photo-2021-10-22-16-.jpg"/>
          <p:cNvPicPr>
            <a:picLocks noGrp="1" noChangeAspect="1" noChangeArrowheads="1"/>
          </p:cNvPicPr>
          <p:nvPr>
            <p:ph idx="1"/>
          </p:nvPr>
        </p:nvPicPr>
        <p:blipFill>
          <a:blip r:embed="rId2" cstate="print"/>
          <a:srcRect/>
          <a:stretch>
            <a:fillRect/>
          </a:stretch>
        </p:blipFill>
        <p:spPr bwMode="auto">
          <a:xfrm>
            <a:off x="1259632" y="620688"/>
            <a:ext cx="6480720" cy="575556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normAutofit fontScale="90000"/>
          </a:bodyPr>
          <a:lstStyle/>
          <a:p>
            <a:pPr algn="just"/>
            <a:r>
              <a:rPr lang="ru-RU" sz="1600" dirty="0" smtClean="0">
                <a:latin typeface="Times New Roman" pitchFamily="18" charset="0"/>
                <a:cs typeface="Times New Roman" pitchFamily="18" charset="0"/>
              </a:rPr>
              <a:t>	Григорий Константинович скончался 18 февраля 1937 г., за пять дней до пленума ЦК.  Официальная версия смерти – инфаркт, но многие из его соратников склонялись к идее о самоубийстве</a:t>
            </a:r>
            <a:r>
              <a:rPr lang="ru-RU" sz="14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В частности, Н.С. Хрущев в своем </a:t>
            </a:r>
            <a:r>
              <a:rPr lang="ru-RU" sz="1600" dirty="0" smtClean="0">
                <a:latin typeface="Times New Roman" pitchFamily="18" charset="0"/>
                <a:cs typeface="Times New Roman" pitchFamily="18" charset="0"/>
              </a:rPr>
              <a:t>докладе </a:t>
            </a:r>
            <a:r>
              <a:rPr lang="ru-RU" sz="1600" dirty="0" smtClean="0">
                <a:latin typeface="Times New Roman" pitchFamily="18" charset="0"/>
                <a:cs typeface="Times New Roman" pitchFamily="18" charset="0"/>
              </a:rPr>
              <a:t>«О культе личности и его последствиях» </a:t>
            </a:r>
            <a:r>
              <a:rPr lang="ru-RU" sz="1600" dirty="0" smtClean="0">
                <a:latin typeface="Times New Roman" pitchFamily="18" charset="0"/>
                <a:cs typeface="Times New Roman" pitchFamily="18" charset="0"/>
              </a:rPr>
              <a:t>сказал: «Сталин допустил уничтожение брата Орджоникидзе, а самого Орджоникидзе довел до такого состояния, что последний вынужден был </a:t>
            </a:r>
            <a:r>
              <a:rPr lang="ru-RU" sz="1600" dirty="0" smtClean="0">
                <a:latin typeface="Times New Roman" pitchFamily="18" charset="0"/>
                <a:cs typeface="Times New Roman" pitchFamily="18" charset="0"/>
              </a:rPr>
              <a:t>застрелиться». Могила самого Орджоникидзе находится в Кремлевской стене, а его жены Зинаиды Гавриловны и их дочери Этери – на Новодевичьем кладбище.</a:t>
            </a:r>
            <a:endParaRPr lang="ru-RU" sz="1600" dirty="0">
              <a:latin typeface="Times New Roman" pitchFamily="18" charset="0"/>
              <a:cs typeface="Times New Roman" pitchFamily="18" charset="0"/>
            </a:endParaRPr>
          </a:p>
        </p:txBody>
      </p:sp>
      <p:pic>
        <p:nvPicPr>
          <p:cNvPr id="9218" name="Picture 2" descr="E:\d\Выставки\2026\Июнь Нарком великих строек 140 лет Г.К. Орджоникидзе\Kremlin_Wall_Necropolis_-_Ordzhonikidze,_Sergo_01.jpg"/>
          <p:cNvPicPr>
            <a:picLocks noGrp="1" noChangeAspect="1" noChangeArrowheads="1"/>
          </p:cNvPicPr>
          <p:nvPr>
            <p:ph idx="1"/>
          </p:nvPr>
        </p:nvPicPr>
        <p:blipFill>
          <a:blip r:embed="rId2" cstate="print"/>
          <a:srcRect/>
          <a:stretch>
            <a:fillRect/>
          </a:stretch>
        </p:blipFill>
        <p:spPr bwMode="auto">
          <a:xfrm>
            <a:off x="395537" y="1844675"/>
            <a:ext cx="3600400" cy="3456533"/>
          </a:xfrm>
          <a:prstGeom prst="rect">
            <a:avLst/>
          </a:prstGeom>
          <a:noFill/>
        </p:spPr>
      </p:pic>
      <p:pic>
        <p:nvPicPr>
          <p:cNvPr id="9219" name="Picture 3" descr="E:\d\Выставки\2026\Июнь Нарком великих строек 140 лет Г.К. Орджоникидзе\Могила_жены_и_дочери_государственного_деятеля_Серго_Орджоникидзе.JPG.jpg"/>
          <p:cNvPicPr>
            <a:picLocks noChangeAspect="1" noChangeArrowheads="1"/>
          </p:cNvPicPr>
          <p:nvPr/>
        </p:nvPicPr>
        <p:blipFill>
          <a:blip r:embed="rId3" cstate="print"/>
          <a:srcRect/>
          <a:stretch>
            <a:fillRect/>
          </a:stretch>
        </p:blipFill>
        <p:spPr bwMode="auto">
          <a:xfrm>
            <a:off x="4427984" y="2276872"/>
            <a:ext cx="4320480" cy="417646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656184"/>
          </a:xfrm>
        </p:spPr>
        <p:txBody>
          <a:bodyPr>
            <a:noAutofit/>
          </a:bodyPr>
          <a:lstStyle/>
          <a:p>
            <a:pPr algn="just"/>
            <a:r>
              <a:rPr lang="ru-RU" sz="1400" dirty="0" smtClean="0">
                <a:latin typeface="Times New Roman" pitchFamily="18" charset="0"/>
                <a:cs typeface="Times New Roman" pitchFamily="18" charset="0"/>
              </a:rPr>
              <a:t>	В 1930-х годах в честь Г.К. Орджоникидзе были названы заводы, стрелковые дивизии, корабли, паровозы, улицы, скверы, Московские </a:t>
            </a:r>
            <a:r>
              <a:rPr lang="ru-RU" sz="1400" dirty="0" err="1" smtClean="0">
                <a:latin typeface="Times New Roman" pitchFamily="18" charset="0"/>
                <a:cs typeface="Times New Roman" pitchFamily="18" charset="0"/>
              </a:rPr>
              <a:t>геологоразведывательный</a:t>
            </a:r>
            <a:r>
              <a:rPr lang="ru-RU" sz="1400" dirty="0" smtClean="0">
                <a:latin typeface="Times New Roman" pitchFamily="18" charset="0"/>
                <a:cs typeface="Times New Roman" pitchFamily="18" charset="0"/>
              </a:rPr>
              <a:t> и авиационный, Сибирский металлургический и </a:t>
            </a:r>
            <a:r>
              <a:rPr lang="ru-RU" sz="1400" dirty="0" err="1" smtClean="0">
                <a:latin typeface="Times New Roman" pitchFamily="18" charset="0"/>
                <a:cs typeface="Times New Roman" pitchFamily="18" charset="0"/>
              </a:rPr>
              <a:t>Новочеркасский</a:t>
            </a:r>
            <a:r>
              <a:rPr lang="ru-RU" sz="1400" dirty="0" smtClean="0">
                <a:latin typeface="Times New Roman" pitchFamily="18" charset="0"/>
                <a:cs typeface="Times New Roman" pitchFamily="18" charset="0"/>
              </a:rPr>
              <a:t> индустриальный  институты. В 1943 г. город Орджоникидзе Сталинской области  переименован в прежнее название Енакиево, а  </a:t>
            </a:r>
            <a:r>
              <a:rPr lang="ru-RU" sz="1400" dirty="0" err="1" smtClean="0">
                <a:latin typeface="Times New Roman" pitchFamily="18" charset="0"/>
                <a:cs typeface="Times New Roman" pitchFamily="18" charset="0"/>
              </a:rPr>
              <a:t>Орджоникидзеград</a:t>
            </a:r>
            <a:r>
              <a:rPr lang="ru-RU" sz="1400" dirty="0" smtClean="0">
                <a:latin typeface="Times New Roman" pitchFamily="18" charset="0"/>
                <a:cs typeface="Times New Roman" pitchFamily="18" charset="0"/>
              </a:rPr>
              <a:t> – в </a:t>
            </a:r>
            <a:r>
              <a:rPr lang="ru-RU" sz="1400" dirty="0" err="1" smtClean="0">
                <a:latin typeface="Times New Roman" pitchFamily="18" charset="0"/>
                <a:cs typeface="Times New Roman" pitchFamily="18" charset="0"/>
              </a:rPr>
              <a:t>Бежицу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a:t>
            </a:r>
            <a:r>
              <a:rPr lang="ru-RU" sz="1400" dirty="0" smtClean="0">
                <a:latin typeface="Times New Roman" pitchFamily="18" charset="0"/>
                <a:cs typeface="Times New Roman" pitchFamily="18" charset="0"/>
              </a:rPr>
              <a:t> 1956 г. вошел в черту г. Брянска). С 1937 г. </a:t>
            </a:r>
            <a:r>
              <a:rPr lang="ru-RU" sz="1400" dirty="0" err="1" smtClean="0">
                <a:latin typeface="Times New Roman" pitchFamily="18" charset="0"/>
                <a:cs typeface="Times New Roman" pitchFamily="18" charset="0"/>
              </a:rPr>
              <a:t>Северо-Кавказский</a:t>
            </a:r>
            <a:r>
              <a:rPr lang="ru-RU" sz="1400" dirty="0" smtClean="0">
                <a:latin typeface="Times New Roman" pitchFamily="18" charset="0"/>
                <a:cs typeface="Times New Roman" pitchFamily="18" charset="0"/>
              </a:rPr>
              <a:t> край назывался Орджоникидзевским (с 1943 г. </a:t>
            </a:r>
            <a:r>
              <a:rPr lang="ru-RU" sz="1400" dirty="0" smtClean="0">
                <a:latin typeface="Times New Roman" pitchFamily="18" charset="0"/>
                <a:cs typeface="Times New Roman" pitchFamily="18" charset="0"/>
              </a:rPr>
              <a:t>он называется Ставропольским</a:t>
            </a:r>
            <a:r>
              <a:rPr lang="ru-RU" sz="1400" dirty="0" smtClean="0">
                <a:latin typeface="Times New Roman" pitchFamily="18" charset="0"/>
                <a:cs typeface="Times New Roman" pitchFamily="18" charset="0"/>
              </a:rPr>
              <a:t>).</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На снимках – паровоз СО («Серго Орджоникидзе») и Сибирский индустриальный институт имени Орджоникидзе в Новокузнецке.</a:t>
            </a:r>
            <a:endParaRPr lang="ru-RU" sz="1400" dirty="0">
              <a:latin typeface="Times New Roman" pitchFamily="18" charset="0"/>
              <a:cs typeface="Times New Roman" pitchFamily="18" charset="0"/>
            </a:endParaRPr>
          </a:p>
        </p:txBody>
      </p:sp>
      <p:pic>
        <p:nvPicPr>
          <p:cNvPr id="10242" name="Picture 2" descr="E:\d\Выставки\2026\Июнь Нарком великих строек 140 лет Г.К. Орджоникидзе\Steam_locomotive_SO_18-3100.JPG"/>
          <p:cNvPicPr>
            <a:picLocks noGrp="1" noChangeAspect="1" noChangeArrowheads="1"/>
          </p:cNvPicPr>
          <p:nvPr>
            <p:ph idx="1"/>
          </p:nvPr>
        </p:nvPicPr>
        <p:blipFill>
          <a:blip r:embed="rId2" cstate="print"/>
          <a:srcRect/>
          <a:stretch>
            <a:fillRect/>
          </a:stretch>
        </p:blipFill>
        <p:spPr bwMode="auto">
          <a:xfrm>
            <a:off x="467544" y="1916113"/>
            <a:ext cx="4320480" cy="3025055"/>
          </a:xfrm>
          <a:prstGeom prst="rect">
            <a:avLst/>
          </a:prstGeom>
          <a:noFill/>
        </p:spPr>
      </p:pic>
      <p:pic>
        <p:nvPicPr>
          <p:cNvPr id="10243" name="Picture 3" descr="E:\d\Выставки\2026\Июнь Нарком великих строек 140 лет Г.К. Орджоникидзе\88eeff279ee3f884c5babac2bf5828fe.jpg"/>
          <p:cNvPicPr>
            <a:picLocks noChangeAspect="1" noChangeArrowheads="1"/>
          </p:cNvPicPr>
          <p:nvPr/>
        </p:nvPicPr>
        <p:blipFill>
          <a:blip r:embed="rId3" cstate="print"/>
          <a:srcRect/>
          <a:stretch>
            <a:fillRect/>
          </a:stretch>
        </p:blipFill>
        <p:spPr bwMode="auto">
          <a:xfrm>
            <a:off x="5111552" y="3573016"/>
            <a:ext cx="3780928" cy="302433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400" dirty="0" smtClean="0">
                <a:latin typeface="Times New Roman" pitchFamily="18" charset="0"/>
                <a:cs typeface="Times New Roman" pitchFamily="18" charset="0"/>
              </a:rPr>
              <a:t>	В 1931 г. город </a:t>
            </a:r>
            <a:r>
              <a:rPr lang="ru-RU" sz="1400" dirty="0" smtClean="0">
                <a:latin typeface="Times New Roman" pitchFamily="18" charset="0"/>
                <a:cs typeface="Times New Roman" pitchFamily="18" charset="0"/>
              </a:rPr>
              <a:t>В</a:t>
            </a:r>
            <a:r>
              <a:rPr lang="ru-RU" sz="1400" dirty="0" smtClean="0">
                <a:latin typeface="Times New Roman" pitchFamily="18" charset="0"/>
                <a:cs typeface="Times New Roman" pitchFamily="18" charset="0"/>
              </a:rPr>
              <a:t>ладикавказ по решению  Ингушского облисполкома переименовали в Орджоникидзе. В 1944 г. город переименовали в </a:t>
            </a:r>
            <a:r>
              <a:rPr lang="ru-RU" sz="1400" dirty="0" err="1" smtClean="0">
                <a:latin typeface="Times New Roman" pitchFamily="18" charset="0"/>
                <a:cs typeface="Times New Roman" pitchFamily="18" charset="0"/>
              </a:rPr>
              <a:t>Дзауджикау</a:t>
            </a:r>
            <a:r>
              <a:rPr lang="ru-RU" sz="1400" dirty="0" smtClean="0">
                <a:latin typeface="Times New Roman" pitchFamily="18" charset="0"/>
                <a:cs typeface="Times New Roman" pitchFamily="18" charset="0"/>
              </a:rPr>
              <a:t> – осетинское название Владикавказа. С     1954 по 1990 годы столица Северо-Осетинской АССР опять называлась Орджоникидзе. Памятник революционеру до повторного возвращения городу исторического названия стоял на центральной площади города , Свободы, у Дома Советов.</a:t>
            </a:r>
            <a:endParaRPr lang="ru-RU" sz="1400" dirty="0">
              <a:latin typeface="Times New Roman" pitchFamily="18" charset="0"/>
              <a:cs typeface="Times New Roman" pitchFamily="18" charset="0"/>
            </a:endParaRPr>
          </a:p>
        </p:txBody>
      </p:sp>
      <p:pic>
        <p:nvPicPr>
          <p:cNvPr id="11266" name="Picture 2" descr="E:\d\Выставки\2026\Июнь Нарком великих строек 140 лет Г.К. Орджоникидзе\glavnaya-13.jpg"/>
          <p:cNvPicPr>
            <a:picLocks noGrp="1" noChangeAspect="1" noChangeArrowheads="1"/>
          </p:cNvPicPr>
          <p:nvPr>
            <p:ph idx="1"/>
          </p:nvPr>
        </p:nvPicPr>
        <p:blipFill>
          <a:blip r:embed="rId2" cstate="print"/>
          <a:srcRect/>
          <a:stretch>
            <a:fillRect/>
          </a:stretch>
        </p:blipFill>
        <p:spPr bwMode="auto">
          <a:xfrm>
            <a:off x="179512" y="1700808"/>
            <a:ext cx="4680520" cy="2808312"/>
          </a:xfrm>
          <a:prstGeom prst="rect">
            <a:avLst/>
          </a:prstGeom>
          <a:noFill/>
        </p:spPr>
      </p:pic>
      <p:pic>
        <p:nvPicPr>
          <p:cNvPr id="11267" name="Picture 3" descr="E:\d\Выставки\2026\Июнь Нарком великих строек 140 лет Г.К. Орджоникидзе\2348047_original.jpg"/>
          <p:cNvPicPr>
            <a:picLocks noChangeAspect="1" noChangeArrowheads="1"/>
          </p:cNvPicPr>
          <p:nvPr/>
        </p:nvPicPr>
        <p:blipFill>
          <a:blip r:embed="rId3" cstate="print"/>
          <a:srcRect/>
          <a:stretch>
            <a:fillRect/>
          </a:stretch>
        </p:blipFill>
        <p:spPr bwMode="auto">
          <a:xfrm>
            <a:off x="5004048" y="3140968"/>
            <a:ext cx="3816424" cy="331236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1400" dirty="0" smtClean="0">
                <a:latin typeface="Times New Roman" pitchFamily="18" charset="0"/>
                <a:cs typeface="Times New Roman" pitchFamily="18" charset="0"/>
              </a:rPr>
              <a:t>Григорий (</a:t>
            </a:r>
            <a:r>
              <a:rPr lang="ru-RU" sz="1400" dirty="0" err="1" smtClean="0">
                <a:latin typeface="Times New Roman" pitchFamily="18" charset="0"/>
                <a:cs typeface="Times New Roman" pitchFamily="18" charset="0"/>
              </a:rPr>
              <a:t>Гига</a:t>
            </a:r>
            <a:r>
              <a:rPr lang="ru-RU" sz="1400" dirty="0" smtClean="0">
                <a:latin typeface="Times New Roman" pitchFamily="18" charset="0"/>
                <a:cs typeface="Times New Roman" pitchFamily="18" charset="0"/>
              </a:rPr>
              <a:t>) Орджоникидзе в детстве.</a:t>
            </a:r>
            <a:endParaRPr lang="ru-RU" sz="1400" dirty="0">
              <a:latin typeface="Times New Roman" pitchFamily="18" charset="0"/>
              <a:cs typeface="Times New Roman" pitchFamily="18" charset="0"/>
            </a:endParaRPr>
          </a:p>
        </p:txBody>
      </p:sp>
      <p:pic>
        <p:nvPicPr>
          <p:cNvPr id="5122" name="Picture 2" descr="E:\d\Выставки\2026\Июнь Нарком великих строек 140 лет Г.К. Орджоникидзе\plpj9mhnhvle-sergo-ordzhonikidze-v-detstve.jpg"/>
          <p:cNvPicPr>
            <a:picLocks noGrp="1" noChangeAspect="1" noChangeArrowheads="1"/>
          </p:cNvPicPr>
          <p:nvPr>
            <p:ph idx="1"/>
          </p:nvPr>
        </p:nvPicPr>
        <p:blipFill>
          <a:blip r:embed="rId2" cstate="print"/>
          <a:srcRect/>
          <a:stretch>
            <a:fillRect/>
          </a:stretch>
        </p:blipFill>
        <p:spPr bwMode="auto">
          <a:xfrm>
            <a:off x="2411760" y="1268760"/>
            <a:ext cx="4176464" cy="518457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	Сейчас именем Серго Орджоникидзе названы улицы, проспекты, сады, парки, городские районы в Екатеринбурге, Перми и Уфе. Один из самых известных сохранившихся до наших дней памятников большевику и организатору советской промышленности установлен в Екатеринбурге, на площади у главной проходной ПАО «</a:t>
            </a:r>
            <a:r>
              <a:rPr lang="ru-RU" sz="1400" dirty="0" err="1" smtClean="0">
                <a:latin typeface="Times New Roman" pitchFamily="18" charset="0"/>
                <a:cs typeface="Times New Roman" pitchFamily="18" charset="0"/>
              </a:rPr>
              <a:t>Уралмаш</a:t>
            </a:r>
            <a:r>
              <a:rPr lang="ru-RU" sz="1400" dirty="0" smtClean="0">
                <a:latin typeface="Times New Roman" pitchFamily="18" charset="0"/>
                <a:cs typeface="Times New Roman" pitchFamily="18" charset="0"/>
              </a:rPr>
              <a:t>», носящего во времена СССР его имя.</a:t>
            </a:r>
            <a:endParaRPr lang="ru-RU" sz="1400" dirty="0">
              <a:latin typeface="Times New Roman" pitchFamily="18" charset="0"/>
              <a:cs typeface="Times New Roman" pitchFamily="18" charset="0"/>
            </a:endParaRPr>
          </a:p>
        </p:txBody>
      </p:sp>
      <p:pic>
        <p:nvPicPr>
          <p:cNvPr id="12291" name="Picture 3" descr="E:\d\Выставки\2026\Июнь Нарком великих строек 140 лет Г.К. Орджоникидзе\Медаль Орджоникидзевскому району города Уфы 20 лет аверс 1972.jpg"/>
          <p:cNvPicPr>
            <a:picLocks noGrp="1" noChangeAspect="1" noChangeArrowheads="1"/>
          </p:cNvPicPr>
          <p:nvPr>
            <p:ph idx="1"/>
          </p:nvPr>
        </p:nvPicPr>
        <p:blipFill>
          <a:blip r:embed="rId2" cstate="print"/>
          <a:srcRect/>
          <a:stretch>
            <a:fillRect/>
          </a:stretch>
        </p:blipFill>
        <p:spPr bwMode="auto">
          <a:xfrm>
            <a:off x="395536" y="1628800"/>
            <a:ext cx="3816423" cy="4525963"/>
          </a:xfrm>
          <a:prstGeom prst="rect">
            <a:avLst/>
          </a:prstGeom>
          <a:noFill/>
        </p:spPr>
      </p:pic>
      <p:pic>
        <p:nvPicPr>
          <p:cNvPr id="12292" name="Picture 4" descr="E:\d\Выставки\2026\Июнь Нарком великих строек 140 лет Г.К. Орджоникидзе\348861911.0.208x208.jpg"/>
          <p:cNvPicPr>
            <a:picLocks noChangeAspect="1" noChangeArrowheads="1"/>
          </p:cNvPicPr>
          <p:nvPr/>
        </p:nvPicPr>
        <p:blipFill>
          <a:blip r:embed="rId3" cstate="print"/>
          <a:srcRect/>
          <a:stretch>
            <a:fillRect/>
          </a:stretch>
        </p:blipFill>
        <p:spPr bwMode="auto">
          <a:xfrm>
            <a:off x="4644008" y="1484784"/>
            <a:ext cx="4032448" cy="2448272"/>
          </a:xfrm>
          <a:prstGeom prst="rect">
            <a:avLst/>
          </a:prstGeom>
          <a:noFill/>
        </p:spPr>
      </p:pic>
      <p:pic>
        <p:nvPicPr>
          <p:cNvPr id="12293" name="Picture 5" descr="E:\d\Выставки\2026\Июнь Нарком великих строек 140 лет Г.К. Орджоникидзе\caption.jpg"/>
          <p:cNvPicPr>
            <a:picLocks noChangeAspect="1" noChangeArrowheads="1"/>
          </p:cNvPicPr>
          <p:nvPr/>
        </p:nvPicPr>
        <p:blipFill>
          <a:blip r:embed="rId4" cstate="print"/>
          <a:srcRect/>
          <a:stretch>
            <a:fillRect/>
          </a:stretch>
        </p:blipFill>
        <p:spPr bwMode="auto">
          <a:xfrm>
            <a:off x="5148064" y="4077072"/>
            <a:ext cx="2952327" cy="237626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just"/>
            <a:r>
              <a:rPr lang="ru-RU" sz="1400" dirty="0" smtClean="0">
                <a:latin typeface="Times New Roman" pitchFamily="18" charset="0"/>
                <a:cs typeface="Times New Roman" pitchFamily="18" charset="0"/>
              </a:rPr>
              <a:t>	Дворец – санаторий имени Г.К. Орджоникидзе был во времена СССР одной из самых известных сочинских здравниц, где отдыхали металлурги.  </a:t>
            </a:r>
            <a:endParaRPr lang="ru-RU" sz="1400" dirty="0">
              <a:latin typeface="Times New Roman" pitchFamily="18" charset="0"/>
              <a:cs typeface="Times New Roman" pitchFamily="18" charset="0"/>
            </a:endParaRPr>
          </a:p>
        </p:txBody>
      </p:sp>
      <p:pic>
        <p:nvPicPr>
          <p:cNvPr id="13314" name="Picture 2" descr="E:\d\Выставки\2026\Июнь Нарком великих строек 140 лет Г.К. Орджоникидзе\Здание_санатория_«Орджоникидзе»_(Сочи,_курортный_пр.)97.jpg"/>
          <p:cNvPicPr>
            <a:picLocks noGrp="1" noChangeAspect="1" noChangeArrowheads="1"/>
          </p:cNvPicPr>
          <p:nvPr>
            <p:ph idx="1"/>
          </p:nvPr>
        </p:nvPicPr>
        <p:blipFill>
          <a:blip r:embed="rId2" cstate="print"/>
          <a:srcRect/>
          <a:stretch>
            <a:fillRect/>
          </a:stretch>
        </p:blipFill>
        <p:spPr bwMode="auto">
          <a:xfrm>
            <a:off x="179512" y="1340768"/>
            <a:ext cx="5328592" cy="4032449"/>
          </a:xfrm>
          <a:prstGeom prst="rect">
            <a:avLst/>
          </a:prstGeom>
          <a:noFill/>
        </p:spPr>
      </p:pic>
      <p:pic>
        <p:nvPicPr>
          <p:cNvPr id="13315" name="Picture 3" descr="E:\d\Выставки\2026\Июнь Нарком великих строек 140 лет Г.К. Орджоникидзе\Сочи конверт МС Санаторий имени Орджоникидзе 1950-е.jpg"/>
          <p:cNvPicPr>
            <a:picLocks noChangeAspect="1" noChangeArrowheads="1"/>
          </p:cNvPicPr>
          <p:nvPr/>
        </p:nvPicPr>
        <p:blipFill>
          <a:blip r:embed="rId3" cstate="print"/>
          <a:srcRect/>
          <a:stretch>
            <a:fillRect/>
          </a:stretch>
        </p:blipFill>
        <p:spPr bwMode="auto">
          <a:xfrm>
            <a:off x="6012159" y="1628800"/>
            <a:ext cx="2808313" cy="45815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1400" dirty="0" smtClean="0">
                <a:latin typeface="Times New Roman" pitchFamily="18" charset="0"/>
                <a:cs typeface="Times New Roman" pitchFamily="18" charset="0"/>
              </a:rPr>
              <a:t>В 1956 г. при съемках фильма «Старик </a:t>
            </a:r>
            <a:r>
              <a:rPr lang="ru-RU" sz="1400" dirty="0" err="1" smtClean="0">
                <a:latin typeface="Times New Roman" pitchFamily="18" charset="0"/>
                <a:cs typeface="Times New Roman" pitchFamily="18" charset="0"/>
              </a:rPr>
              <a:t>Хоттабыч</a:t>
            </a:r>
            <a:r>
              <a:rPr lang="ru-RU" sz="1400" dirty="0" smtClean="0">
                <a:latin typeface="Times New Roman" pitchFamily="18" charset="0"/>
                <a:cs typeface="Times New Roman" pitchFamily="18" charset="0"/>
              </a:rPr>
              <a:t>» он послужил «дворцом могущественного владыки».</a:t>
            </a:r>
            <a:endParaRPr lang="ru-RU" sz="1400" dirty="0">
              <a:latin typeface="Times New Roman" pitchFamily="18" charset="0"/>
              <a:cs typeface="Times New Roman" pitchFamily="18" charset="0"/>
            </a:endParaRPr>
          </a:p>
        </p:txBody>
      </p:sp>
      <p:pic>
        <p:nvPicPr>
          <p:cNvPr id="14338" name="Picture 2" descr="E:\d\Выставки\2026\Июнь Нарком великих строек 140 лет Г.К. Орджоникидзе\w1500_38469961.jpg"/>
          <p:cNvPicPr>
            <a:picLocks noGrp="1" noChangeAspect="1" noChangeArrowheads="1"/>
          </p:cNvPicPr>
          <p:nvPr>
            <p:ph idx="1"/>
          </p:nvPr>
        </p:nvPicPr>
        <p:blipFill>
          <a:blip r:embed="rId2" cstate="print"/>
          <a:srcRect/>
          <a:stretch>
            <a:fillRect/>
          </a:stretch>
        </p:blipFill>
        <p:spPr bwMode="auto">
          <a:xfrm>
            <a:off x="395536" y="1124745"/>
            <a:ext cx="4968552" cy="4032448"/>
          </a:xfrm>
          <a:prstGeom prst="rect">
            <a:avLst/>
          </a:prstGeom>
          <a:noFill/>
        </p:spPr>
      </p:pic>
      <p:pic>
        <p:nvPicPr>
          <p:cNvPr id="14339" name="Picture 3" descr="E:\d\Выставки\2026\Июнь Нарком великих строек 140 лет Г.К. Орджоникидзе\NR2b7cadfac44503253d397bd408597ef9.jpg"/>
          <p:cNvPicPr>
            <a:picLocks noChangeAspect="1" noChangeArrowheads="1"/>
          </p:cNvPicPr>
          <p:nvPr/>
        </p:nvPicPr>
        <p:blipFill>
          <a:blip r:embed="rId3" cstate="print"/>
          <a:srcRect/>
          <a:stretch>
            <a:fillRect/>
          </a:stretch>
        </p:blipFill>
        <p:spPr bwMode="auto">
          <a:xfrm>
            <a:off x="5436096" y="2780928"/>
            <a:ext cx="3456384" cy="374441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lgn="just"/>
            <a:r>
              <a:rPr lang="ru-RU" sz="1400" dirty="0" smtClean="0">
                <a:latin typeface="Times New Roman" pitchFamily="18" charset="0"/>
                <a:cs typeface="Times New Roman" pitchFamily="18" charset="0"/>
              </a:rPr>
              <a:t>	С 2010 г. санаторий закрыт на реконструкцию. Таким его в 2021 г. увидел крымский фотограф - </a:t>
            </a:r>
            <a:r>
              <a:rPr lang="ru-RU" sz="1400" dirty="0" err="1" smtClean="0">
                <a:latin typeface="Times New Roman" pitchFamily="18" charset="0"/>
                <a:cs typeface="Times New Roman" pitchFamily="18" charset="0"/>
              </a:rPr>
              <a:t>блогер</a:t>
            </a:r>
            <a:r>
              <a:rPr lang="ru-RU" sz="1400" dirty="0" smtClean="0">
                <a:latin typeface="Times New Roman" pitchFamily="18" charset="0"/>
                <a:cs typeface="Times New Roman" pitchFamily="18" charset="0"/>
              </a:rPr>
              <a:t> Игорь </a:t>
            </a:r>
            <a:r>
              <a:rPr lang="ru-RU" sz="1400" dirty="0" err="1" smtClean="0">
                <a:latin typeface="Times New Roman" pitchFamily="18" charset="0"/>
                <a:cs typeface="Times New Roman" pitchFamily="18" charset="0"/>
              </a:rPr>
              <a:t>Турчак</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15362" name="Picture 2" descr="E:\d\Выставки\2026\Июнь Нарком великих строек 140 лет Г.К. Орджоникидзе\Игорь Турчак Заброшенный санаторий им. Орджоникидзе ждет своей реставрации 2021.jpg"/>
          <p:cNvPicPr>
            <a:picLocks noGrp="1" noChangeAspect="1" noChangeArrowheads="1"/>
          </p:cNvPicPr>
          <p:nvPr>
            <p:ph idx="1"/>
          </p:nvPr>
        </p:nvPicPr>
        <p:blipFill>
          <a:blip r:embed="rId2" cstate="print"/>
          <a:srcRect/>
          <a:stretch>
            <a:fillRect/>
          </a:stretch>
        </p:blipFill>
        <p:spPr bwMode="auto">
          <a:xfrm>
            <a:off x="179512" y="1052736"/>
            <a:ext cx="5832648" cy="5112568"/>
          </a:xfrm>
          <a:prstGeom prst="rect">
            <a:avLst/>
          </a:prstGeom>
          <a:noFill/>
        </p:spPr>
      </p:pic>
      <p:pic>
        <p:nvPicPr>
          <p:cNvPr id="15363" name="Picture 3" descr="E:\d\Выставки\2026\Июнь Нарком великих строек 140 лет Г.К. Орджоникидзе\Игорь Турчак Санаторий им. Орджоникидзе 2021.jpg"/>
          <p:cNvPicPr>
            <a:picLocks noChangeAspect="1" noChangeArrowheads="1"/>
          </p:cNvPicPr>
          <p:nvPr/>
        </p:nvPicPr>
        <p:blipFill>
          <a:blip r:embed="rId3" cstate="print"/>
          <a:srcRect/>
          <a:stretch>
            <a:fillRect/>
          </a:stretch>
        </p:blipFill>
        <p:spPr bwMode="auto">
          <a:xfrm>
            <a:off x="6228184" y="1124744"/>
            <a:ext cx="2736304" cy="3168352"/>
          </a:xfrm>
          <a:prstGeom prst="rect">
            <a:avLst/>
          </a:prstGeom>
          <a:noFill/>
        </p:spPr>
      </p:pic>
      <p:pic>
        <p:nvPicPr>
          <p:cNvPr id="15364" name="Picture 4" descr="E:\d\Выставки\2026\Июнь Нарком великих строек 140 лет Г.К. Орджоникидзе\Игорь Турчак Фрагмент санатория им. Орджоникидзе 2021.jpg"/>
          <p:cNvPicPr>
            <a:picLocks noChangeAspect="1" noChangeArrowheads="1"/>
          </p:cNvPicPr>
          <p:nvPr/>
        </p:nvPicPr>
        <p:blipFill>
          <a:blip r:embed="rId4" cstate="print"/>
          <a:srcRect/>
          <a:stretch>
            <a:fillRect/>
          </a:stretch>
        </p:blipFill>
        <p:spPr bwMode="auto">
          <a:xfrm>
            <a:off x="6228184" y="4437112"/>
            <a:ext cx="2736304" cy="230425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algn="just"/>
            <a:r>
              <a:rPr lang="ru-RU" sz="1400" dirty="0" smtClean="0">
                <a:latin typeface="Times New Roman" pitchFamily="18" charset="0"/>
                <a:cs typeface="Times New Roman" pitchFamily="18" charset="0"/>
              </a:rPr>
              <a:t>	В 1939 г. в окрестностях Керчи введен в эксплуатацию </a:t>
            </a:r>
            <a:r>
              <a:rPr lang="ru-RU" sz="1400" dirty="0" err="1" smtClean="0">
                <a:latin typeface="Times New Roman" pitchFamily="18" charset="0"/>
                <a:cs typeface="Times New Roman" pitchFamily="18" charset="0"/>
              </a:rPr>
              <a:t>Камыш-Бурунский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железнорудный</a:t>
            </a:r>
            <a:r>
              <a:rPr lang="ru-RU" sz="1400" dirty="0" smtClean="0">
                <a:latin typeface="Times New Roman" pitchFamily="18" charset="0"/>
                <a:cs typeface="Times New Roman" pitchFamily="18" charset="0"/>
              </a:rPr>
              <a:t> комбинат имени Г.К. Орджоникидзе.</a:t>
            </a:r>
            <a:endParaRPr lang="ru-RU" sz="1400" dirty="0">
              <a:latin typeface="Times New Roman" pitchFamily="18" charset="0"/>
              <a:cs typeface="Times New Roman" pitchFamily="18" charset="0"/>
            </a:endParaRPr>
          </a:p>
        </p:txBody>
      </p:sp>
      <p:pic>
        <p:nvPicPr>
          <p:cNvPr id="17410" name="Picture 2" descr="E:\d\Выставки\2026\Июнь Нарком великих строек 140 лет Г.К. Орджоникидзе\6l75gjWu2plpPFtkmciLbq_nCnGLdfiQrw4bsCVFXtcz0C_rspC7dAvEDFhNUvGgmYn6otOvKYpuzMbzw3Et58F6.jpg"/>
          <p:cNvPicPr>
            <a:picLocks noGrp="1" noChangeAspect="1" noChangeArrowheads="1"/>
          </p:cNvPicPr>
          <p:nvPr>
            <p:ph idx="1"/>
          </p:nvPr>
        </p:nvPicPr>
        <p:blipFill>
          <a:blip r:embed="rId2" cstate="print"/>
          <a:srcRect/>
          <a:stretch>
            <a:fillRect/>
          </a:stretch>
        </p:blipFill>
        <p:spPr bwMode="auto">
          <a:xfrm>
            <a:off x="4860032" y="2132856"/>
            <a:ext cx="4104456" cy="4608512"/>
          </a:xfrm>
          <a:prstGeom prst="rect">
            <a:avLst/>
          </a:prstGeom>
          <a:noFill/>
        </p:spPr>
      </p:pic>
      <p:pic>
        <p:nvPicPr>
          <p:cNvPr id="17411" name="Picture 3" descr="E:\d\Выставки\2026\Июнь Нарком великих строек 140 лет Г.К. Орджоникидзе\344336c4447b14ca92ed61bda7b4fd3a.jpg"/>
          <p:cNvPicPr>
            <a:picLocks noChangeAspect="1" noChangeArrowheads="1"/>
          </p:cNvPicPr>
          <p:nvPr/>
        </p:nvPicPr>
        <p:blipFill>
          <a:blip r:embed="rId3" cstate="print"/>
          <a:srcRect/>
          <a:stretch>
            <a:fillRect/>
          </a:stretch>
        </p:blipFill>
        <p:spPr bwMode="auto">
          <a:xfrm>
            <a:off x="251520" y="1124744"/>
            <a:ext cx="4392488" cy="405685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512168"/>
          </a:xfrm>
        </p:spPr>
        <p:txBody>
          <a:bodyPr>
            <a:normAutofit fontScale="90000"/>
          </a:bodyPr>
          <a:lstStyle/>
          <a:p>
            <a:pPr algn="just"/>
            <a:r>
              <a:rPr lang="ru-RU" sz="14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Товарищ Серго неоднократно бывал в Севастополе и приложил немало усилий к оснащению Черноморского флота новейшими линкорами и крейсерами. В 1936 г. з</a:t>
            </a:r>
            <a:r>
              <a:rPr lang="ru-RU" sz="1600" dirty="0" smtClean="0">
                <a:latin typeface="Times New Roman" pitchFamily="18" charset="0"/>
                <a:cs typeface="Times New Roman" pitchFamily="18" charset="0"/>
              </a:rPr>
              <a:t>а </a:t>
            </a:r>
            <a:r>
              <a:rPr lang="ru-RU" sz="1600" dirty="0" smtClean="0">
                <a:latin typeface="Times New Roman" pitchFamily="18" charset="0"/>
                <a:cs typeface="Times New Roman" pitchFamily="18" charset="0"/>
              </a:rPr>
              <a:t>героические заслуги и досрочное исполнение пятилеток </a:t>
            </a:r>
            <a:r>
              <a:rPr lang="ru-RU" sz="1600" dirty="0" smtClean="0">
                <a:latin typeface="Times New Roman" pitchFamily="18" charset="0"/>
                <a:cs typeface="Times New Roman" pitchFamily="18" charset="0"/>
              </a:rPr>
              <a:t>Севастопольскому морскому заводу присвоено имя Г.К. Орджоникидзе, которое он носил до 1990-х годов.</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На снимке фотокорреспондента газеты «слава Севастополя» В.В. </a:t>
            </a:r>
            <a:r>
              <a:rPr lang="ru-RU" sz="1600" dirty="0" err="1" smtClean="0">
                <a:latin typeface="Times New Roman" pitchFamily="18" charset="0"/>
                <a:cs typeface="Times New Roman" pitchFamily="18" charset="0"/>
              </a:rPr>
              <a:t>Докина</a:t>
            </a:r>
            <a:r>
              <a:rPr lang="ru-RU" sz="1600" dirty="0" smtClean="0">
                <a:latin typeface="Times New Roman" pitchFamily="18" charset="0"/>
                <a:cs typeface="Times New Roman" pitchFamily="18" charset="0"/>
              </a:rPr>
              <a:t> 1980 г., помещенном слева,  – спуск на воду плавучего крана «Богатырь», построенного </a:t>
            </a:r>
            <a:r>
              <a:rPr lang="ru-RU" sz="1600" dirty="0" err="1" smtClean="0">
                <a:latin typeface="Times New Roman" pitchFamily="18" charset="0"/>
                <a:cs typeface="Times New Roman" pitchFamily="18" charset="0"/>
              </a:rPr>
              <a:t>морзаводцами</a:t>
            </a:r>
            <a:r>
              <a:rPr lang="ru-RU" sz="1600" dirty="0" smtClean="0">
                <a:latin typeface="Times New Roman" pitchFamily="18" charset="0"/>
                <a:cs typeface="Times New Roman" pitchFamily="18" charset="0"/>
              </a:rPr>
              <a:t>. Справа, на фото корреспондента А.В. Баженова,  – главная проходная.</a:t>
            </a:r>
            <a:endParaRPr lang="ru-RU" sz="1600" dirty="0">
              <a:latin typeface="Times New Roman" pitchFamily="18" charset="0"/>
              <a:cs typeface="Times New Roman" pitchFamily="18" charset="0"/>
            </a:endParaRPr>
          </a:p>
        </p:txBody>
      </p:sp>
      <p:pic>
        <p:nvPicPr>
          <p:cNvPr id="18434" name="Picture 2" descr="E:\d\СОТРУДНИКИ\Эйлер\Улицы электронная база\Не Симферополь\Севастополь, Инкерман, Балаклава, Фиолент\Промышленность\В.В. Докин Севастополь Морской завод спуск на воду плавкрана Богатырь - 5 1980 2.jpg"/>
          <p:cNvPicPr>
            <a:picLocks noGrp="1" noChangeAspect="1" noChangeArrowheads="1"/>
          </p:cNvPicPr>
          <p:nvPr>
            <p:ph idx="1"/>
          </p:nvPr>
        </p:nvPicPr>
        <p:blipFill>
          <a:blip r:embed="rId2" cstate="print"/>
          <a:srcRect/>
          <a:stretch>
            <a:fillRect/>
          </a:stretch>
        </p:blipFill>
        <p:spPr bwMode="auto">
          <a:xfrm>
            <a:off x="323529" y="2060848"/>
            <a:ext cx="4248472" cy="4065315"/>
          </a:xfrm>
          <a:prstGeom prst="rect">
            <a:avLst/>
          </a:prstGeom>
          <a:noFill/>
        </p:spPr>
      </p:pic>
      <p:pic>
        <p:nvPicPr>
          <p:cNvPr id="18435" name="Picture 3" descr="E:\d\СОТРУДНИКИ\Эйлер\Улицы электронная база\Не Симферополь\Севастополь, Инкерман, Балаклава, Фиолент\Промышленность\А.В. Баженов Севастополь Проходная Морского завода на ул. Рабочую, Мужик с полотенцем 1978.jpg"/>
          <p:cNvPicPr>
            <a:picLocks noChangeAspect="1" noChangeArrowheads="1"/>
          </p:cNvPicPr>
          <p:nvPr/>
        </p:nvPicPr>
        <p:blipFill>
          <a:blip r:embed="rId3" cstate="print"/>
          <a:srcRect/>
          <a:stretch>
            <a:fillRect/>
          </a:stretch>
        </p:blipFill>
        <p:spPr bwMode="auto">
          <a:xfrm>
            <a:off x="4716016" y="1988840"/>
            <a:ext cx="4320480" cy="465313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normAutofit/>
          </a:bodyPr>
          <a:lstStyle/>
          <a:p>
            <a:pPr algn="just"/>
            <a:r>
              <a:rPr lang="ru-RU" sz="1400" dirty="0" smtClean="0">
                <a:latin typeface="Times New Roman" pitchFamily="18" charset="0"/>
                <a:cs typeface="Times New Roman" pitchFamily="18" charset="0"/>
              </a:rPr>
              <a:t>	В августе 1941 г. </a:t>
            </a:r>
            <a:r>
              <a:rPr lang="ru-RU" sz="1400" dirty="0" smtClean="0">
                <a:latin typeface="Times New Roman" pitchFamily="18" charset="0"/>
                <a:cs typeface="Times New Roman" pitchFamily="18" charset="0"/>
              </a:rPr>
              <a:t>рабочие Севастопольского Морского завода построили бронепоезд «</a:t>
            </a:r>
            <a:r>
              <a:rPr lang="ru-RU" sz="1400" dirty="0" err="1" smtClean="0">
                <a:latin typeface="Times New Roman" pitchFamily="18" charset="0"/>
                <a:cs typeface="Times New Roman" pitchFamily="18" charset="0"/>
              </a:rPr>
              <a:t>Орджоникидзевец</a:t>
            </a:r>
            <a:r>
              <a:rPr lang="ru-RU" sz="1400" dirty="0" smtClean="0">
                <a:latin typeface="Times New Roman" pitchFamily="18" charset="0"/>
                <a:cs typeface="Times New Roman" pitchFamily="18" charset="0"/>
              </a:rPr>
              <a:t>». Сотрудники Симферопольского локомотивного депо оснастили его минометами и пополнили экипаж. В сентябре 1941 г. бронепоезд принимал участие в ожесточенных боях с                   11-й немецкой армией на Перекопе. В конце октября 1941 г. при отходе в Севастополь подорвался на минах близ станции  </a:t>
            </a:r>
            <a:r>
              <a:rPr lang="ru-RU" sz="1400" dirty="0" err="1" smtClean="0">
                <a:latin typeface="Times New Roman" pitchFamily="18" charset="0"/>
                <a:cs typeface="Times New Roman" pitchFamily="18" charset="0"/>
              </a:rPr>
              <a:t>Курман-Кемельчи</a:t>
            </a:r>
            <a:r>
              <a:rPr lang="ru-RU" sz="1400" dirty="0" smtClean="0">
                <a:latin typeface="Times New Roman" pitchFamily="18" charset="0"/>
                <a:cs typeface="Times New Roman" pitchFamily="18" charset="0"/>
              </a:rPr>
              <a:t> (Урожайная). Был захвачен наступавшими немецкими войсками и отогнан на симферопольский вокзал. Впоследствии разобран на металлолом. </a:t>
            </a:r>
            <a:endParaRPr lang="ru-RU" sz="1400" dirty="0">
              <a:latin typeface="Times New Roman" pitchFamily="18" charset="0"/>
              <a:cs typeface="Times New Roman" pitchFamily="18" charset="0"/>
            </a:endParaRPr>
          </a:p>
        </p:txBody>
      </p:sp>
      <p:pic>
        <p:nvPicPr>
          <p:cNvPr id="19458" name="Picture 2" descr="E:\d\Выставки\2026\Июнь Нарком великих строек 140 лет Г.К. Орджоникидзе\scale_2400.jpg"/>
          <p:cNvPicPr>
            <a:picLocks noGrp="1" noChangeAspect="1" noChangeArrowheads="1"/>
          </p:cNvPicPr>
          <p:nvPr>
            <p:ph idx="1"/>
          </p:nvPr>
        </p:nvPicPr>
        <p:blipFill>
          <a:blip r:embed="rId2" cstate="print"/>
          <a:srcRect/>
          <a:stretch>
            <a:fillRect/>
          </a:stretch>
        </p:blipFill>
        <p:spPr bwMode="auto">
          <a:xfrm>
            <a:off x="323529" y="2060575"/>
            <a:ext cx="4680520" cy="2952601"/>
          </a:xfrm>
          <a:prstGeom prst="rect">
            <a:avLst/>
          </a:prstGeom>
          <a:noFill/>
        </p:spPr>
      </p:pic>
      <p:pic>
        <p:nvPicPr>
          <p:cNvPr id="19459" name="Picture 3" descr="E:\d\Выставки\2026\Июнь Нарком великих строек 140 лет Г.К. Орджоникидзе\Водонапорная башня и бронепоезд 1942.jpg"/>
          <p:cNvPicPr>
            <a:picLocks noChangeAspect="1" noChangeArrowheads="1"/>
          </p:cNvPicPr>
          <p:nvPr/>
        </p:nvPicPr>
        <p:blipFill>
          <a:blip r:embed="rId3" cstate="print"/>
          <a:srcRect/>
          <a:stretch>
            <a:fillRect/>
          </a:stretch>
        </p:blipFill>
        <p:spPr bwMode="auto">
          <a:xfrm>
            <a:off x="5148064" y="2636912"/>
            <a:ext cx="3816424" cy="396044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just"/>
            <a:r>
              <a:rPr lang="ru-RU" sz="1400" dirty="0" smtClean="0">
                <a:latin typeface="Times New Roman" pitchFamily="18" charset="0"/>
                <a:cs typeface="Times New Roman" pitchFamily="18" charset="0"/>
              </a:rPr>
              <a:t>	Как? Неужели Московский метрополитен имени Л.М. Кагановича, к созданию которого имел отношение Г.К. Орджоникидзе? Нет, Крым!!!! По этому эскалатору  в 1970-х годах рабочие Севастопольского Морского завода попадали на главную проходную. Фото А.В. Баженова 1978 г.</a:t>
            </a:r>
            <a:endParaRPr lang="ru-RU" sz="1400" dirty="0">
              <a:latin typeface="Times New Roman" pitchFamily="18" charset="0"/>
              <a:cs typeface="Times New Roman" pitchFamily="18" charset="0"/>
            </a:endParaRPr>
          </a:p>
        </p:txBody>
      </p:sp>
      <p:pic>
        <p:nvPicPr>
          <p:cNvPr id="20482" name="Picture 2" descr="E:\d\Выставки\2026\Июнь Нарком великих строек 140 лет Г.К. Орджоникидзе\А.В. Баженов Севастополь Эскалатор подземной проходной Севморзавода на ул. Рабочей накануне сдачи. 1978.jpg"/>
          <p:cNvPicPr>
            <a:picLocks noGrp="1" noChangeAspect="1" noChangeArrowheads="1"/>
          </p:cNvPicPr>
          <p:nvPr>
            <p:ph idx="1"/>
          </p:nvPr>
        </p:nvPicPr>
        <p:blipFill>
          <a:blip r:embed="rId2" cstate="print"/>
          <a:srcRect/>
          <a:stretch>
            <a:fillRect/>
          </a:stretch>
        </p:blipFill>
        <p:spPr bwMode="auto">
          <a:xfrm>
            <a:off x="1259632" y="1268760"/>
            <a:ext cx="6336704" cy="54006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82154"/>
          </a:xfrm>
        </p:spPr>
        <p:txBody>
          <a:bodyPr>
            <a:noAutofit/>
          </a:bodyPr>
          <a:lstStyle/>
          <a:p>
            <a:pPr algn="just"/>
            <a:r>
              <a:rPr lang="ru-RU" sz="1400" dirty="0" smtClean="0">
                <a:latin typeface="Times New Roman" pitchFamily="18" charset="0"/>
                <a:cs typeface="Times New Roman" pitchFamily="18" charset="0"/>
              </a:rPr>
              <a:t>Б	</a:t>
            </a:r>
            <a:r>
              <a:rPr lang="ru-RU" sz="1400" dirty="0" err="1" smtClean="0">
                <a:latin typeface="Times New Roman" pitchFamily="18" charset="0"/>
                <a:cs typeface="Times New Roman" pitchFamily="18" charset="0"/>
              </a:rPr>
              <a:t>лизкие</a:t>
            </a:r>
            <a:r>
              <a:rPr lang="ru-RU" sz="1400" dirty="0" smtClean="0">
                <a:latin typeface="Times New Roman" pitchFamily="18" charset="0"/>
                <a:cs typeface="Times New Roman" pitchFamily="18" charset="0"/>
              </a:rPr>
              <a:t> дружеские отношения связывали двух </a:t>
            </a:r>
            <a:r>
              <a:rPr lang="ru-RU" sz="1400" dirty="0" err="1" smtClean="0">
                <a:latin typeface="Times New Roman" pitchFamily="18" charset="0"/>
                <a:cs typeface="Times New Roman" pitchFamily="18" charset="0"/>
              </a:rPr>
              <a:t>грузинов</a:t>
            </a:r>
            <a:r>
              <a:rPr lang="ru-RU" sz="1400" dirty="0" smtClean="0">
                <a:latin typeface="Times New Roman" pitchFamily="18" charset="0"/>
                <a:cs typeface="Times New Roman" pitchFamily="18" charset="0"/>
              </a:rPr>
              <a:t> – земляков   – Григория Константиновича Орджоникидзе и Григория Теофиловича </a:t>
            </a:r>
            <a:r>
              <a:rPr lang="ru-RU" sz="1400" dirty="0" err="1" smtClean="0">
                <a:latin typeface="Times New Roman" pitchFamily="18" charset="0"/>
                <a:cs typeface="Times New Roman" pitchFamily="18" charset="0"/>
              </a:rPr>
              <a:t>Каранадзе</a:t>
            </a:r>
            <a:r>
              <a:rPr lang="ru-RU" sz="1400" dirty="0" smtClean="0">
                <a:latin typeface="Times New Roman" pitchFamily="18" charset="0"/>
                <a:cs typeface="Times New Roman" pitchFamily="18" charset="0"/>
              </a:rPr>
              <a:t>, уроженца села </a:t>
            </a:r>
            <a:r>
              <a:rPr lang="ru-RU" sz="1400" dirty="0" err="1" smtClean="0">
                <a:latin typeface="Times New Roman" pitchFamily="18" charset="0"/>
                <a:cs typeface="Times New Roman" pitchFamily="18" charset="0"/>
              </a:rPr>
              <a:t>Самикао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Сенакского</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уезда Кутаисской губернии. С ноября 1938 по декабрь 1942  годов он занимал должности  наркома внутренних дел и государственной безопасности Крымской АССР, а впоследствии – наркома внутренних дел Дагестанской АССР и Грузинской ССР. С 9 июля 1945 г. – генерал-лейтенант госбезопасности.</a:t>
            </a:r>
            <a:endParaRPr lang="ru-RU" sz="1400" dirty="0">
              <a:latin typeface="Times New Roman" pitchFamily="18" charset="0"/>
              <a:cs typeface="Times New Roman" pitchFamily="18" charset="0"/>
            </a:endParaRPr>
          </a:p>
        </p:txBody>
      </p:sp>
      <p:pic>
        <p:nvPicPr>
          <p:cNvPr id="21506" name="Picture 2" descr="E:\d\Выставки\2026\Июнь Нарком великих строек 140 лет Г.К. Орджоникидзе\QXoeDS9ngG76y.jpeg"/>
          <p:cNvPicPr>
            <a:picLocks noGrp="1" noChangeAspect="1" noChangeArrowheads="1"/>
          </p:cNvPicPr>
          <p:nvPr>
            <p:ph idx="1"/>
          </p:nvPr>
        </p:nvPicPr>
        <p:blipFill>
          <a:blip r:embed="rId2" cstate="print"/>
          <a:srcRect/>
          <a:stretch>
            <a:fillRect/>
          </a:stretch>
        </p:blipFill>
        <p:spPr bwMode="auto">
          <a:xfrm>
            <a:off x="2411760" y="1700808"/>
            <a:ext cx="3528392" cy="424847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pPr algn="just"/>
            <a:r>
              <a:rPr lang="ru-RU" sz="1400" dirty="0" smtClean="0">
                <a:latin typeface="Times New Roman" pitchFamily="18" charset="0"/>
                <a:cs typeface="Times New Roman" pitchFamily="18" charset="0"/>
              </a:rPr>
              <a:t>	В связи с этими обстоятельствами, можно вполне вероятно предположить посещение         Г.К. </a:t>
            </a:r>
            <a:r>
              <a:rPr lang="ru-RU" sz="140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рджоникидзе здания НКВД Крыма по улице Луговой, 3, разрушенное в годы фашистской оккупации </a:t>
            </a:r>
            <a:r>
              <a:rPr lang="ru-RU" sz="1400" dirty="0" smtClean="0">
                <a:latin typeface="Times New Roman" pitchFamily="18" charset="0"/>
                <a:cs typeface="Times New Roman" pitchFamily="18" charset="0"/>
              </a:rPr>
              <a:t>С</a:t>
            </a:r>
            <a:r>
              <a:rPr lang="ru-RU" sz="1400" dirty="0" smtClean="0">
                <a:latin typeface="Times New Roman" pitchFamily="18" charset="0"/>
                <a:cs typeface="Times New Roman" pitchFamily="18" charset="0"/>
              </a:rPr>
              <a:t>имферополя. Снимков этого здания сохранилось немного.  </a:t>
            </a:r>
            <a:endParaRPr lang="ru-RU" sz="1400" dirty="0">
              <a:latin typeface="Times New Roman" pitchFamily="18" charset="0"/>
              <a:cs typeface="Times New Roman" pitchFamily="18" charset="0"/>
            </a:endParaRPr>
          </a:p>
        </p:txBody>
      </p:sp>
      <p:pic>
        <p:nvPicPr>
          <p:cNvPr id="22530" name="Picture 2" descr="E:\d\Выставки\2026\Июнь Нарком великих строек 140 лет Г.К. Орджоникидзе\Коллекция И. Галанова Вид на Новый город и Архиерейское подворье начало ХХ века.jpg"/>
          <p:cNvPicPr>
            <a:picLocks noGrp="1" noChangeAspect="1" noChangeArrowheads="1"/>
          </p:cNvPicPr>
          <p:nvPr>
            <p:ph idx="1"/>
          </p:nvPr>
        </p:nvPicPr>
        <p:blipFill>
          <a:blip r:embed="rId2" cstate="print"/>
          <a:srcRect/>
          <a:stretch>
            <a:fillRect/>
          </a:stretch>
        </p:blipFill>
        <p:spPr bwMode="auto">
          <a:xfrm>
            <a:off x="107504" y="2492896"/>
            <a:ext cx="4392488" cy="2208485"/>
          </a:xfrm>
          <a:prstGeom prst="rect">
            <a:avLst/>
          </a:prstGeom>
          <a:noFill/>
        </p:spPr>
      </p:pic>
      <p:pic>
        <p:nvPicPr>
          <p:cNvPr id="22531" name="Picture 3" descr="E:\d\Выставки\2026\Июнь Нарком великих строек 140 лет Г.К. Орджоникидзе\VIcifiAjlF8.jpg"/>
          <p:cNvPicPr>
            <a:picLocks noChangeAspect="1" noChangeArrowheads="1"/>
          </p:cNvPicPr>
          <p:nvPr/>
        </p:nvPicPr>
        <p:blipFill>
          <a:blip r:embed="rId3" cstate="print"/>
          <a:srcRect/>
          <a:stretch>
            <a:fillRect/>
          </a:stretch>
        </p:blipFill>
        <p:spPr bwMode="auto">
          <a:xfrm>
            <a:off x="4716016" y="1330325"/>
            <a:ext cx="4320480" cy="2602731"/>
          </a:xfrm>
          <a:prstGeom prst="rect">
            <a:avLst/>
          </a:prstGeom>
          <a:noFill/>
        </p:spPr>
      </p:pic>
      <p:pic>
        <p:nvPicPr>
          <p:cNvPr id="22532" name="Picture 4" descr="E:\d\Выставки\2026\Июнь Нарком великих строек 140 лет Г.К. Орджоникидзе\image 14.jpg"/>
          <p:cNvPicPr>
            <a:picLocks noChangeAspect="1" noChangeArrowheads="1"/>
          </p:cNvPicPr>
          <p:nvPr/>
        </p:nvPicPr>
        <p:blipFill>
          <a:blip r:embed="rId4" cstate="print"/>
          <a:srcRect/>
          <a:stretch>
            <a:fillRect/>
          </a:stretch>
        </p:blipFill>
        <p:spPr bwMode="auto">
          <a:xfrm>
            <a:off x="4644008" y="4149080"/>
            <a:ext cx="4320480" cy="251040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lgn="just"/>
            <a:r>
              <a:rPr lang="ru-RU" sz="1400" dirty="0" smtClean="0">
                <a:latin typeface="Times New Roman" pitchFamily="18" charset="0"/>
                <a:cs typeface="Times New Roman" pitchFamily="18" charset="0"/>
              </a:rPr>
              <a:t>	В 1898 г. окончил  двухклассное училище в селе </a:t>
            </a:r>
            <a:r>
              <a:rPr lang="ru-RU" sz="1400" dirty="0" err="1" smtClean="0">
                <a:latin typeface="Times New Roman" pitchFamily="18" charset="0"/>
                <a:cs typeface="Times New Roman" pitchFamily="18" charset="0"/>
              </a:rPr>
              <a:t>Харагаули</a:t>
            </a:r>
            <a:r>
              <a:rPr lang="ru-RU" sz="1400" dirty="0" smtClean="0">
                <a:latin typeface="Times New Roman" pitchFamily="18" charset="0"/>
                <a:cs typeface="Times New Roman" pitchFamily="18" charset="0"/>
              </a:rPr>
              <a:t>, а в 1901 – 1905 годах – фельдшерскую школу при городской Михайловской больнице в Тифлисе (Тбилиси).</a:t>
            </a:r>
            <a:endParaRPr lang="ru-RU" sz="1400" dirty="0">
              <a:latin typeface="Times New Roman" pitchFamily="18" charset="0"/>
              <a:cs typeface="Times New Roman" pitchFamily="18" charset="0"/>
            </a:endParaRPr>
          </a:p>
        </p:txBody>
      </p:sp>
      <p:pic>
        <p:nvPicPr>
          <p:cNvPr id="4098" name="Picture 2" descr="E:\d\Выставки\2026\Июнь Нарком великих строек 140 лет Г.К. Орджоникидзе\1474725902999328.jpg"/>
          <p:cNvPicPr>
            <a:picLocks noGrp="1" noChangeAspect="1" noChangeArrowheads="1"/>
          </p:cNvPicPr>
          <p:nvPr>
            <p:ph idx="1"/>
          </p:nvPr>
        </p:nvPicPr>
        <p:blipFill>
          <a:blip r:embed="rId2" cstate="print"/>
          <a:srcRect/>
          <a:stretch>
            <a:fillRect/>
          </a:stretch>
        </p:blipFill>
        <p:spPr bwMode="auto">
          <a:xfrm>
            <a:off x="251520" y="1052736"/>
            <a:ext cx="5184576" cy="4608512"/>
          </a:xfrm>
          <a:prstGeom prst="rect">
            <a:avLst/>
          </a:prstGeom>
          <a:noFill/>
        </p:spPr>
      </p:pic>
      <p:pic>
        <p:nvPicPr>
          <p:cNvPr id="4099" name="Picture 3" descr="E:\d\Выставки\2026\Июнь Нарком великих строек 140 лет Г.К. Орджоникидзе\11548_ordzhonikidze_20_e_uchenik_feldsherskogo_uchilishcha_medicina_gruzin_gruzija_revoljucioner_revoljucija.jpg"/>
          <p:cNvPicPr>
            <a:picLocks noChangeAspect="1" noChangeArrowheads="1"/>
          </p:cNvPicPr>
          <p:nvPr/>
        </p:nvPicPr>
        <p:blipFill>
          <a:blip r:embed="rId3" cstate="print"/>
          <a:srcRect/>
          <a:stretch>
            <a:fillRect/>
          </a:stretch>
        </p:blipFill>
        <p:spPr bwMode="auto">
          <a:xfrm>
            <a:off x="5580111" y="990600"/>
            <a:ext cx="3384377" cy="48768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lgn="just"/>
            <a:r>
              <a:rPr lang="ru-RU" sz="1400" dirty="0" smtClean="0">
                <a:latin typeface="Times New Roman" pitchFamily="18" charset="0"/>
                <a:cs typeface="Times New Roman" pitchFamily="18" charset="0"/>
              </a:rPr>
              <a:t>	Сегодня на его месте по улице Богдана Хмельницкого, 4 – здание Министерства внутренних дел Республики Крым постройки 1950-х годов.</a:t>
            </a:r>
            <a:endParaRPr lang="ru-RU" sz="1400" dirty="0">
              <a:latin typeface="Times New Roman" pitchFamily="18" charset="0"/>
              <a:cs typeface="Times New Roman" pitchFamily="18" charset="0"/>
            </a:endParaRPr>
          </a:p>
        </p:txBody>
      </p:sp>
      <p:pic>
        <p:nvPicPr>
          <p:cNvPr id="23554" name="Picture 2" descr="E:\d\Выставки\2026\Июнь Нарком великих строек 140 лет Г.К. Орджоникидзе\Фото_здания_МВД_по_Республике_Крым.jpg"/>
          <p:cNvPicPr>
            <a:picLocks noGrp="1" noChangeAspect="1" noChangeArrowheads="1"/>
          </p:cNvPicPr>
          <p:nvPr>
            <p:ph idx="1"/>
          </p:nvPr>
        </p:nvPicPr>
        <p:blipFill>
          <a:blip r:embed="rId2" cstate="print"/>
          <a:srcRect/>
          <a:stretch>
            <a:fillRect/>
          </a:stretch>
        </p:blipFill>
        <p:spPr bwMode="auto">
          <a:xfrm>
            <a:off x="1026859" y="1124744"/>
            <a:ext cx="7090281" cy="532859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400" dirty="0" smtClean="0">
                <a:latin typeface="Times New Roman" pitchFamily="18" charset="0"/>
                <a:cs typeface="Times New Roman" pitchFamily="18" charset="0"/>
              </a:rPr>
              <a:t>	Осенью 1941 г. при отступлении войск Красной Армии был взорван  бывший дворец предпринимателя, нефтепромышленника, мецената и коллекционера В.А. </a:t>
            </a:r>
            <a:r>
              <a:rPr lang="ru-RU" sz="1400" dirty="0" err="1" smtClean="0">
                <a:latin typeface="Times New Roman" pitchFamily="18" charset="0"/>
                <a:cs typeface="Times New Roman" pitchFamily="18" charset="0"/>
              </a:rPr>
              <a:t>К</a:t>
            </a:r>
            <a:r>
              <a:rPr lang="ru-RU" sz="1400" dirty="0" err="1" smtClean="0">
                <a:latin typeface="Times New Roman" pitchFamily="18" charset="0"/>
                <a:cs typeface="Times New Roman" pitchFamily="18" charset="0"/>
              </a:rPr>
              <a:t>окорева</a:t>
            </a:r>
            <a:r>
              <a:rPr lang="ru-RU" sz="1400" dirty="0" smtClean="0">
                <a:latin typeface="Times New Roman" pitchFamily="18" charset="0"/>
                <a:cs typeface="Times New Roman" pitchFamily="18" charset="0"/>
              </a:rPr>
              <a:t> в Нижней </a:t>
            </a:r>
            <a:r>
              <a:rPr lang="ru-RU" sz="1400" dirty="0" err="1" smtClean="0">
                <a:latin typeface="Times New Roman" pitchFamily="18" charset="0"/>
                <a:cs typeface="Times New Roman" pitchFamily="18" charset="0"/>
              </a:rPr>
              <a:t>М</a:t>
            </a:r>
            <a:r>
              <a:rPr lang="ru-RU" sz="1400" dirty="0" err="1" smtClean="0">
                <a:latin typeface="Times New Roman" pitchFamily="18" charset="0"/>
                <a:cs typeface="Times New Roman" pitchFamily="18" charset="0"/>
              </a:rPr>
              <a:t>ухалатке</a:t>
            </a:r>
            <a:r>
              <a:rPr lang="ru-RU" sz="1400" dirty="0" smtClean="0">
                <a:latin typeface="Times New Roman" pitchFamily="18" charset="0"/>
                <a:cs typeface="Times New Roman" pitchFamily="18" charset="0"/>
              </a:rPr>
              <a:t>. В 1920 – 1930-х годах сюда на отдых в санаторий ЦК ВКП (б) неоднократно приезжали И.В. </a:t>
            </a:r>
            <a:r>
              <a:rPr lang="ru-RU" sz="1400" dirty="0" smtClean="0">
                <a:latin typeface="Times New Roman" pitchFamily="18" charset="0"/>
                <a:cs typeface="Times New Roman" pitchFamily="18" charset="0"/>
              </a:rPr>
              <a:t>С</a:t>
            </a:r>
            <a:r>
              <a:rPr lang="ru-RU" sz="1400" dirty="0" smtClean="0">
                <a:latin typeface="Times New Roman" pitchFamily="18" charset="0"/>
                <a:cs typeface="Times New Roman" pitchFamily="18" charset="0"/>
              </a:rPr>
              <a:t>талин, Н.К. Крупская, Ф.Э. Дзержинский, Л.Б. Каменев, В.В. Куйбышев, Г.К. Орджоникидзе, Н.А. Бухарин,  А.В. Рыков  и другие партийные и военные руководители Советского государства.</a:t>
            </a:r>
            <a:endParaRPr lang="ru-RU" sz="1400" dirty="0">
              <a:latin typeface="Times New Roman" pitchFamily="18" charset="0"/>
              <a:cs typeface="Times New Roman" pitchFamily="18" charset="0"/>
            </a:endParaRPr>
          </a:p>
        </p:txBody>
      </p:sp>
      <p:pic>
        <p:nvPicPr>
          <p:cNvPr id="24578" name="Picture 2" descr="E:\d\Выставки\2026\Июнь Нарком великих строек 140 лет Г.К. Орджоникидзе\Muhalatka-kurortnyj-poselok-istoriya-dvortsa-Muhalatki-do-nashih-dnej.jpg"/>
          <p:cNvPicPr>
            <a:picLocks noGrp="1" noChangeAspect="1" noChangeArrowheads="1"/>
          </p:cNvPicPr>
          <p:nvPr>
            <p:ph idx="1"/>
          </p:nvPr>
        </p:nvPicPr>
        <p:blipFill>
          <a:blip r:embed="rId2" cstate="print"/>
          <a:srcRect/>
          <a:stretch>
            <a:fillRect/>
          </a:stretch>
        </p:blipFill>
        <p:spPr bwMode="auto">
          <a:xfrm>
            <a:off x="1482913" y="1600200"/>
            <a:ext cx="6178174" cy="452596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algn="just"/>
            <a:r>
              <a:rPr lang="ru-RU" sz="1400" dirty="0" smtClean="0">
                <a:latin typeface="Times New Roman" pitchFamily="18" charset="0"/>
                <a:cs typeface="Times New Roman" pitchFamily="18" charset="0"/>
              </a:rPr>
              <a:t>	Григорий Константинович тепло и по-дружески относился к детям и молодежи, видя в них будущих «строителей радостных дней». В 1932 г. он посетил пионерский лагерь «Артек».</a:t>
            </a:r>
            <a:endParaRPr lang="ru-RU" sz="1400" dirty="0">
              <a:latin typeface="Times New Roman" pitchFamily="18" charset="0"/>
              <a:cs typeface="Times New Roman" pitchFamily="18" charset="0"/>
            </a:endParaRPr>
          </a:p>
        </p:txBody>
      </p:sp>
      <p:pic>
        <p:nvPicPr>
          <p:cNvPr id="25602" name="Picture 2" descr="E:\d\Выставки\2026\Июнь Нарком великих строек 140 лет Г.К. Орджоникидзе\b536e4366221717cf39ead84a55efcf6.jpg"/>
          <p:cNvPicPr>
            <a:picLocks noGrp="1" noChangeAspect="1" noChangeArrowheads="1"/>
          </p:cNvPicPr>
          <p:nvPr>
            <p:ph idx="1"/>
          </p:nvPr>
        </p:nvPicPr>
        <p:blipFill>
          <a:blip r:embed="rId2" cstate="print"/>
          <a:srcRect/>
          <a:stretch>
            <a:fillRect/>
          </a:stretch>
        </p:blipFill>
        <p:spPr bwMode="auto">
          <a:xfrm>
            <a:off x="1259632" y="1412776"/>
            <a:ext cx="6840760" cy="460851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pPr algn="just"/>
            <a:r>
              <a:rPr lang="ru-RU" sz="1400" dirty="0" smtClean="0">
                <a:latin typeface="Times New Roman" pitchFamily="18" charset="0"/>
                <a:cs typeface="Times New Roman" pitchFamily="18" charset="0"/>
              </a:rPr>
              <a:t>	В Крыму поселок между Коктебелем и Феодосией, известный также как </a:t>
            </a:r>
            <a:r>
              <a:rPr lang="ru-RU" sz="1400" dirty="0" err="1" smtClean="0">
                <a:latin typeface="Times New Roman" pitchFamily="18" charset="0"/>
                <a:cs typeface="Times New Roman" pitchFamily="18" charset="0"/>
              </a:rPr>
              <a:t>Кайгадор</a:t>
            </a:r>
            <a:r>
              <a:rPr lang="ru-RU" sz="1400" dirty="0" smtClean="0">
                <a:latin typeface="Times New Roman" pitchFamily="18" charset="0"/>
                <a:cs typeface="Times New Roman" pitchFamily="18" charset="0"/>
              </a:rPr>
              <a:t>, носит название Орджоникидзе.</a:t>
            </a:r>
            <a:endParaRPr lang="ru-RU" sz="1400" dirty="0">
              <a:latin typeface="Times New Roman" pitchFamily="18" charset="0"/>
              <a:cs typeface="Times New Roman" pitchFamily="18" charset="0"/>
            </a:endParaRPr>
          </a:p>
        </p:txBody>
      </p:sp>
      <p:pic>
        <p:nvPicPr>
          <p:cNvPr id="16386" name="Picture 2" descr="E:\d\Выставки\2026\Июнь Нарком великих строек 140 лет Г.К. Орджоникидзе\978776_40515206.jpeg"/>
          <p:cNvPicPr>
            <a:picLocks noGrp="1" noChangeAspect="1" noChangeArrowheads="1"/>
          </p:cNvPicPr>
          <p:nvPr>
            <p:ph idx="1"/>
          </p:nvPr>
        </p:nvPicPr>
        <p:blipFill>
          <a:blip r:embed="rId2" cstate="print"/>
          <a:srcRect/>
          <a:stretch>
            <a:fillRect/>
          </a:stretch>
        </p:blipFill>
        <p:spPr bwMode="auto">
          <a:xfrm>
            <a:off x="179512" y="1052737"/>
            <a:ext cx="4608512" cy="3744416"/>
          </a:xfrm>
          <a:prstGeom prst="rect">
            <a:avLst/>
          </a:prstGeom>
          <a:noFill/>
        </p:spPr>
      </p:pic>
      <p:pic>
        <p:nvPicPr>
          <p:cNvPr id="16387" name="Picture 3" descr="E:\d\Выставки\2026\Июнь Нарком великих строек 140 лет Г.К. Орджоникидзе\zaglavnaya-ordzhonikidze-335x220.jpg"/>
          <p:cNvPicPr>
            <a:picLocks noChangeAspect="1" noChangeArrowheads="1"/>
          </p:cNvPicPr>
          <p:nvPr/>
        </p:nvPicPr>
        <p:blipFill>
          <a:blip r:embed="rId3" cstate="print"/>
          <a:srcRect/>
          <a:stretch>
            <a:fillRect/>
          </a:stretch>
        </p:blipFill>
        <p:spPr bwMode="auto">
          <a:xfrm>
            <a:off x="5076056" y="2420888"/>
            <a:ext cx="3816424" cy="424847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Autofit/>
          </a:bodyPr>
          <a:lstStyle/>
          <a:p>
            <a:pPr algn="just"/>
            <a:r>
              <a:rPr lang="ru-RU" sz="1400" dirty="0" smtClean="0">
                <a:latin typeface="Times New Roman" pitchFamily="18" charset="0"/>
                <a:cs typeface="Times New Roman" pitchFamily="18" charset="0"/>
              </a:rPr>
              <a:t>	В честь известного советского лидера названы улицы в Керчи и Севастополе. До 1988 г.          в честь него назывался один из керченских городских районов, где находился </a:t>
            </a:r>
            <a:r>
              <a:rPr lang="ru-RU" sz="1400" dirty="0" err="1" smtClean="0">
                <a:latin typeface="Times New Roman" pitchFamily="18" charset="0"/>
                <a:cs typeface="Times New Roman" pitchFamily="18" charset="0"/>
              </a:rPr>
              <a:t>Камыш-Бурунский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железнорудный</a:t>
            </a:r>
            <a:r>
              <a:rPr lang="ru-RU" sz="1400" dirty="0" smtClean="0">
                <a:latin typeface="Times New Roman" pitchFamily="18" charset="0"/>
                <a:cs typeface="Times New Roman" pitchFamily="18" charset="0"/>
              </a:rPr>
              <a:t> комбинат.</a:t>
            </a:r>
            <a:endParaRPr lang="ru-RU" sz="1400" dirty="0">
              <a:latin typeface="Times New Roman" pitchFamily="18" charset="0"/>
              <a:cs typeface="Times New Roman" pitchFamily="18" charset="0"/>
            </a:endParaRPr>
          </a:p>
        </p:txBody>
      </p:sp>
      <p:pic>
        <p:nvPicPr>
          <p:cNvPr id="27650" name="Picture 2" descr="E:\d\Выставки\2026\Июнь Нарком великих строек 140 лет Г.К. Орджоникидзе\i(29).jpg"/>
          <p:cNvPicPr>
            <a:picLocks noGrp="1" noChangeAspect="1" noChangeArrowheads="1"/>
          </p:cNvPicPr>
          <p:nvPr>
            <p:ph idx="1"/>
          </p:nvPr>
        </p:nvPicPr>
        <p:blipFill>
          <a:blip r:embed="rId2" cstate="print"/>
          <a:srcRect/>
          <a:stretch>
            <a:fillRect/>
          </a:stretch>
        </p:blipFill>
        <p:spPr bwMode="auto">
          <a:xfrm>
            <a:off x="539552" y="1412776"/>
            <a:ext cx="8280920" cy="489654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ru-RU" sz="1400" dirty="0" smtClean="0">
                <a:latin typeface="Times New Roman" pitchFamily="18" charset="0"/>
                <a:cs typeface="Times New Roman" pitchFamily="18" charset="0"/>
              </a:rPr>
              <a:t>Памятник Г.К. Орджоникидзе в Керчи.</a:t>
            </a:r>
            <a:endParaRPr lang="ru-RU" sz="1400" dirty="0">
              <a:latin typeface="Times New Roman" pitchFamily="18" charset="0"/>
              <a:cs typeface="Times New Roman" pitchFamily="18" charset="0"/>
            </a:endParaRPr>
          </a:p>
        </p:txBody>
      </p:sp>
      <p:pic>
        <p:nvPicPr>
          <p:cNvPr id="28674" name="Picture 2" descr="E:\d\Выставки\2026\Июнь Нарком великих строек 140 лет Г.К. Орджоникидзе\4._Керч_(Пам'ятник_Г._К._Орджонікідзе).jpg"/>
          <p:cNvPicPr>
            <a:picLocks noGrp="1" noChangeAspect="1" noChangeArrowheads="1"/>
          </p:cNvPicPr>
          <p:nvPr>
            <p:ph idx="1"/>
          </p:nvPr>
        </p:nvPicPr>
        <p:blipFill>
          <a:blip r:embed="rId2" cstate="print"/>
          <a:srcRect/>
          <a:stretch>
            <a:fillRect/>
          </a:stretch>
        </p:blipFill>
        <p:spPr bwMode="auto">
          <a:xfrm>
            <a:off x="1189566" y="1052513"/>
            <a:ext cx="6764867" cy="507365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lgn="just"/>
            <a:r>
              <a:rPr lang="ru-RU" sz="1400" dirty="0" smtClean="0">
                <a:latin typeface="Times New Roman" pitchFamily="18" charset="0"/>
                <a:cs typeface="Times New Roman" pitchFamily="18" charset="0"/>
              </a:rPr>
              <a:t>	А в поселке Орджоникидзе памятник Серго соседствует с монументом его соратнику по революционной борьбе – С.М. Кирову.</a:t>
            </a:r>
            <a:endParaRPr lang="ru-RU" sz="1400" dirty="0">
              <a:latin typeface="Times New Roman" pitchFamily="18" charset="0"/>
              <a:cs typeface="Times New Roman" pitchFamily="18" charset="0"/>
            </a:endParaRPr>
          </a:p>
        </p:txBody>
      </p:sp>
      <p:pic>
        <p:nvPicPr>
          <p:cNvPr id="29698" name="Picture 2" descr="E:\d\Выставки\2026\Июнь Нарком великих строек 140 лет Г.К. Орджоникидзе\8OJ5VwqtGHJ8DV9jjVXP5g.png"/>
          <p:cNvPicPr>
            <a:picLocks noGrp="1" noChangeAspect="1" noChangeArrowheads="1"/>
          </p:cNvPicPr>
          <p:nvPr>
            <p:ph idx="1"/>
          </p:nvPr>
        </p:nvPicPr>
        <p:blipFill>
          <a:blip r:embed="rId2" cstate="print"/>
          <a:srcRect/>
          <a:stretch>
            <a:fillRect/>
          </a:stretch>
        </p:blipFill>
        <p:spPr bwMode="auto">
          <a:xfrm>
            <a:off x="179513" y="1196752"/>
            <a:ext cx="4608511" cy="4392489"/>
          </a:xfrm>
          <a:prstGeom prst="rect">
            <a:avLst/>
          </a:prstGeom>
          <a:noFill/>
        </p:spPr>
      </p:pic>
      <p:pic>
        <p:nvPicPr>
          <p:cNvPr id="29699" name="Picture 3" descr="E:\d\Выставки\2026\Июнь Нарком великих строек 140 лет Г.К. Орджоникидзе\14-pamyatnik-s.-m.-kirovu-768x512.jpg"/>
          <p:cNvPicPr>
            <a:picLocks noChangeAspect="1" noChangeArrowheads="1"/>
          </p:cNvPicPr>
          <p:nvPr/>
        </p:nvPicPr>
        <p:blipFill>
          <a:blip r:embed="rId3" cstate="print"/>
          <a:srcRect/>
          <a:stretch>
            <a:fillRect/>
          </a:stretch>
        </p:blipFill>
        <p:spPr bwMode="auto">
          <a:xfrm>
            <a:off x="4932040" y="2060848"/>
            <a:ext cx="4104456" cy="4382616"/>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algn="just"/>
            <a:r>
              <a:rPr lang="ru-RU" sz="1400" dirty="0" smtClean="0">
                <a:latin typeface="Times New Roman" pitchFamily="18" charset="0"/>
                <a:cs typeface="Times New Roman" pitchFamily="18" charset="0"/>
              </a:rPr>
              <a:t>	А это – для тех, кто хочет подробнее познакомиться с жизнью и деятельностью                    Г.К. Орджоникидзе и узнать о встречах с ним деятелей партии, руководителей крупнейших заводов, представителей интеллигенции и культуры.</a:t>
            </a:r>
            <a:endParaRPr lang="ru-RU" sz="1400" dirty="0">
              <a:latin typeface="Times New Roman" pitchFamily="18" charset="0"/>
              <a:cs typeface="Times New Roman" pitchFamily="18" charset="0"/>
            </a:endParaRPr>
          </a:p>
        </p:txBody>
      </p:sp>
      <p:pic>
        <p:nvPicPr>
          <p:cNvPr id="30722" name="Picture 2" descr="E:\d\Выставки\2026\Июнь Нарком великих строек 140 лет Г.К. Орджоникидзе\Zinaida_Ordzhonikidze__Put_bolshevika._Stranitsy_iz_vospominanij_o_Sergo_Ordzhon.jpeg"/>
          <p:cNvPicPr>
            <a:picLocks noGrp="1" noChangeAspect="1" noChangeArrowheads="1"/>
          </p:cNvPicPr>
          <p:nvPr>
            <p:ph idx="1"/>
          </p:nvPr>
        </p:nvPicPr>
        <p:blipFill>
          <a:blip r:embed="rId2" cstate="print"/>
          <a:srcRect/>
          <a:stretch>
            <a:fillRect/>
          </a:stretch>
        </p:blipFill>
        <p:spPr bwMode="auto">
          <a:xfrm>
            <a:off x="179512" y="1196752"/>
            <a:ext cx="4464496" cy="5256584"/>
          </a:xfrm>
          <a:prstGeom prst="rect">
            <a:avLst/>
          </a:prstGeom>
          <a:noFill/>
        </p:spPr>
      </p:pic>
      <p:pic>
        <p:nvPicPr>
          <p:cNvPr id="30723" name="Picture 3" descr="E:\d\Выставки\2026\Июнь Нарком великих строек 140 лет Г.К. Орджоникидзе\g_k_ordzhonikidze_sergo_biografija_gospolitizdat_1962.jpg"/>
          <p:cNvPicPr>
            <a:picLocks noChangeAspect="1" noChangeArrowheads="1"/>
          </p:cNvPicPr>
          <p:nvPr/>
        </p:nvPicPr>
        <p:blipFill>
          <a:blip r:embed="rId3" cstate="print"/>
          <a:srcRect/>
          <a:stretch>
            <a:fillRect/>
          </a:stretch>
        </p:blipFill>
        <p:spPr bwMode="auto">
          <a:xfrm>
            <a:off x="4860031" y="1412776"/>
            <a:ext cx="3960441" cy="496855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algn="just"/>
            <a:r>
              <a:rPr lang="ru-RU" sz="1400" dirty="0" smtClean="0">
                <a:latin typeface="Times New Roman" pitchFamily="18" charset="0"/>
                <a:cs typeface="Times New Roman" pitchFamily="18" charset="0"/>
              </a:rPr>
              <a:t>	Товарищ Серго на скульптурном портрете В.Я. Боголюбова и В.И. </a:t>
            </a:r>
            <a:r>
              <a:rPr lang="ru-RU" sz="1400" dirty="0" err="1" smtClean="0">
                <a:latin typeface="Times New Roman" pitchFamily="18" charset="0"/>
                <a:cs typeface="Times New Roman" pitchFamily="18" charset="0"/>
              </a:rPr>
              <a:t>Ингала</a:t>
            </a:r>
            <a:r>
              <a:rPr lang="ru-RU" sz="1400" dirty="0" smtClean="0">
                <a:latin typeface="Times New Roman" pitchFamily="18" charset="0"/>
                <a:cs typeface="Times New Roman" pitchFamily="18" charset="0"/>
              </a:rPr>
              <a:t>, выполненном        в 1937 г, от души благодарит всех тех, кто освобождает и восстанавливает родной Донбасс!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Музей истории города Симферополя благодарит Вас за внимание.</a:t>
            </a:r>
            <a:endParaRPr lang="ru-RU" sz="1400" dirty="0">
              <a:latin typeface="Times New Roman" pitchFamily="18" charset="0"/>
              <a:cs typeface="Times New Roman" pitchFamily="18" charset="0"/>
            </a:endParaRPr>
          </a:p>
        </p:txBody>
      </p:sp>
      <p:pic>
        <p:nvPicPr>
          <p:cNvPr id="31746" name="Picture 2" descr="E:\d\Выставки\2026\Июнь Нарком великих строек 140 лет Г.К. Орджоникидзе\V.I.-Ingal.-Sergo-Ordzhonikidze.-Bronze.-1937.jpg"/>
          <p:cNvPicPr>
            <a:picLocks noGrp="1" noChangeAspect="1" noChangeArrowheads="1"/>
          </p:cNvPicPr>
          <p:nvPr>
            <p:ph idx="1"/>
          </p:nvPr>
        </p:nvPicPr>
        <p:blipFill>
          <a:blip r:embed="rId2" cstate="print"/>
          <a:srcRect/>
          <a:stretch>
            <a:fillRect/>
          </a:stretch>
        </p:blipFill>
        <p:spPr bwMode="auto">
          <a:xfrm>
            <a:off x="2339753" y="1268760"/>
            <a:ext cx="4824536" cy="518457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algn="just"/>
            <a:r>
              <a:rPr lang="ru-RU" sz="1400" dirty="0" smtClean="0">
                <a:latin typeface="Times New Roman" pitchFamily="18" charset="0"/>
                <a:cs typeface="Times New Roman" pitchFamily="18" charset="0"/>
              </a:rPr>
              <a:t>	С 1903 г. </a:t>
            </a:r>
            <a:r>
              <a:rPr lang="ru-RU" sz="1400" dirty="0" err="1" smtClean="0">
                <a:latin typeface="Times New Roman" pitchFamily="18" charset="0"/>
                <a:cs typeface="Times New Roman" pitchFamily="18" charset="0"/>
              </a:rPr>
              <a:t>Гига</a:t>
            </a:r>
            <a:r>
              <a:rPr lang="ru-RU" sz="1400" dirty="0" smtClean="0">
                <a:latin typeface="Times New Roman" pitchFamily="18" charset="0"/>
                <a:cs typeface="Times New Roman" pitchFamily="18" charset="0"/>
              </a:rPr>
              <a:t> состоял членом большевистского крыла РСДРП.  Его близкими друзьями и соратниками по революционной борьбе стали Самуил Григорьевич (Ной) </a:t>
            </a:r>
            <a:r>
              <a:rPr lang="ru-RU" sz="1400" dirty="0" err="1" smtClean="0">
                <a:latin typeface="Times New Roman" pitchFamily="18" charset="0"/>
                <a:cs typeface="Times New Roman" pitchFamily="18" charset="0"/>
              </a:rPr>
              <a:t>Буачидзе</a:t>
            </a:r>
            <a:r>
              <a:rPr lang="ru-RU" sz="1400" dirty="0" smtClean="0">
                <a:latin typeface="Times New Roman" pitchFamily="18" charset="0"/>
                <a:cs typeface="Times New Roman" pitchFamily="18" charset="0"/>
              </a:rPr>
              <a:t> (фото слева) и </a:t>
            </a:r>
            <a:r>
              <a:rPr lang="ru-RU" sz="1400" dirty="0" err="1" smtClean="0">
                <a:latin typeface="Times New Roman" pitchFamily="18" charset="0"/>
                <a:cs typeface="Times New Roman" pitchFamily="18" charset="0"/>
              </a:rPr>
              <a:t>Симон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Аршакович</a:t>
            </a:r>
            <a:r>
              <a:rPr lang="ru-RU" sz="1400" dirty="0" smtClean="0">
                <a:latin typeface="Times New Roman" pitchFamily="18" charset="0"/>
                <a:cs typeface="Times New Roman" pitchFamily="18" charset="0"/>
              </a:rPr>
              <a:t> Тер-Петросян (Камо), который на фото справа.</a:t>
            </a:r>
            <a:endParaRPr lang="ru-RU" sz="1400" dirty="0">
              <a:latin typeface="Times New Roman" pitchFamily="18" charset="0"/>
              <a:cs typeface="Times New Roman" pitchFamily="18" charset="0"/>
            </a:endParaRPr>
          </a:p>
        </p:txBody>
      </p:sp>
      <p:pic>
        <p:nvPicPr>
          <p:cNvPr id="6146" name="Picture 2" descr="E:\d\Выставки\2026\Июнь Нарком великих строек 140 лет Г.К. Орджоникидзе\qvlmeemult3o-sergo-ordzhonikidze.jpg"/>
          <p:cNvPicPr>
            <a:picLocks noGrp="1" noChangeAspect="1" noChangeArrowheads="1"/>
          </p:cNvPicPr>
          <p:nvPr>
            <p:ph idx="1"/>
          </p:nvPr>
        </p:nvPicPr>
        <p:blipFill>
          <a:blip r:embed="rId2" cstate="print"/>
          <a:srcRect/>
          <a:stretch>
            <a:fillRect/>
          </a:stretch>
        </p:blipFill>
        <p:spPr bwMode="auto">
          <a:xfrm>
            <a:off x="2874764" y="1556791"/>
            <a:ext cx="3394472" cy="4104457"/>
          </a:xfrm>
          <a:prstGeom prst="rect">
            <a:avLst/>
          </a:prstGeom>
          <a:noFill/>
        </p:spPr>
      </p:pic>
      <p:pic>
        <p:nvPicPr>
          <p:cNvPr id="6147" name="Picture 3" descr="E:\d\Выставки\2026\Июнь Нарком великих строек 140 лет Г.К. Орджоникидзе\Самуил - Ной Буачидзе.jpg"/>
          <p:cNvPicPr>
            <a:picLocks noChangeAspect="1" noChangeArrowheads="1"/>
          </p:cNvPicPr>
          <p:nvPr/>
        </p:nvPicPr>
        <p:blipFill>
          <a:blip r:embed="rId3" cstate="print"/>
          <a:srcRect/>
          <a:stretch>
            <a:fillRect/>
          </a:stretch>
        </p:blipFill>
        <p:spPr bwMode="auto">
          <a:xfrm>
            <a:off x="179513" y="1196751"/>
            <a:ext cx="2448271" cy="3528393"/>
          </a:xfrm>
          <a:prstGeom prst="rect">
            <a:avLst/>
          </a:prstGeom>
          <a:noFill/>
        </p:spPr>
      </p:pic>
      <p:pic>
        <p:nvPicPr>
          <p:cNvPr id="6148" name="Picture 4" descr="E:\d\Выставки\2026\Июнь Нарком великих строек 140 лет Г.К. Орджоникидзе\Симон Аршакович Тер-Петросян - Камо.jpg"/>
          <p:cNvPicPr>
            <a:picLocks noChangeAspect="1" noChangeArrowheads="1"/>
          </p:cNvPicPr>
          <p:nvPr/>
        </p:nvPicPr>
        <p:blipFill>
          <a:blip r:embed="rId4" cstate="print"/>
          <a:srcRect/>
          <a:stretch>
            <a:fillRect/>
          </a:stretch>
        </p:blipFill>
        <p:spPr bwMode="auto">
          <a:xfrm>
            <a:off x="6516216" y="1988840"/>
            <a:ext cx="2376264" cy="468052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301006"/>
          </a:xfrm>
        </p:spPr>
        <p:txBody>
          <a:bodyPr>
            <a:normAutofit/>
          </a:bodyPr>
          <a:lstStyle/>
          <a:p>
            <a:pPr algn="just"/>
            <a:r>
              <a:rPr lang="ru-RU" sz="1400" dirty="0" smtClean="0">
                <a:latin typeface="Times New Roman" pitchFamily="18" charset="0"/>
                <a:cs typeface="Times New Roman" pitchFamily="18" charset="0"/>
              </a:rPr>
              <a:t>	В 1904 г. Григория Орджоникидзе впервые арестовали за хранение нелегальной литературы. В 1905 г. жил в городе Гудаута и принимал активное участие в революционном движении. При получении из-за границы партии оружия арестован казаками. До мая 1906 г. содержался в Сухумской тюрьме (на снимке справа стоит позади заключенного Левона </a:t>
            </a:r>
            <a:r>
              <a:rPr lang="ru-RU" sz="1400" dirty="0" err="1" smtClean="0">
                <a:latin typeface="Times New Roman" pitchFamily="18" charset="0"/>
                <a:cs typeface="Times New Roman" pitchFamily="18" charset="0"/>
              </a:rPr>
              <a:t>Готошия</a:t>
            </a:r>
            <a:r>
              <a:rPr lang="ru-RU" sz="1400" dirty="0" smtClean="0">
                <a:latin typeface="Times New Roman" pitchFamily="18" charset="0"/>
                <a:cs typeface="Times New Roman" pitchFamily="18" charset="0"/>
              </a:rPr>
              <a:t>, впоследствии застреленного надзирателями). В августе 1906 г. по фальшивому паспорту выехал в Германию.</a:t>
            </a:r>
            <a:endParaRPr lang="ru-RU" sz="1400" dirty="0">
              <a:latin typeface="Times New Roman" pitchFamily="18" charset="0"/>
              <a:cs typeface="Times New Roman" pitchFamily="18" charset="0"/>
            </a:endParaRPr>
          </a:p>
        </p:txBody>
      </p:sp>
      <p:pic>
        <p:nvPicPr>
          <p:cNvPr id="7170" name="Picture 2" descr="E:\d\Выставки\2026\Июнь Нарком великих строек 140 лет Г.К. Орджоникидзе\vwdxrl6usjhz-sergo-ordzhonikidze-v-molodosti.jpg"/>
          <p:cNvPicPr>
            <a:picLocks noGrp="1" noChangeAspect="1" noChangeArrowheads="1"/>
          </p:cNvPicPr>
          <p:nvPr>
            <p:ph idx="1"/>
          </p:nvPr>
        </p:nvPicPr>
        <p:blipFill>
          <a:blip r:embed="rId2" cstate="print"/>
          <a:srcRect/>
          <a:stretch>
            <a:fillRect/>
          </a:stretch>
        </p:blipFill>
        <p:spPr bwMode="auto">
          <a:xfrm>
            <a:off x="755577" y="1600200"/>
            <a:ext cx="4032448" cy="4709120"/>
          </a:xfrm>
          <a:prstGeom prst="rect">
            <a:avLst/>
          </a:prstGeom>
          <a:noFill/>
        </p:spPr>
      </p:pic>
      <p:pic>
        <p:nvPicPr>
          <p:cNvPr id="7171" name="Picture 3" descr="E:\d\Выставки\2026\Июнь Нарком великих строек 140 лет Г.К. Орджоникидзе\204-129-5741-6-VC036987.jpg"/>
          <p:cNvPicPr>
            <a:picLocks noChangeAspect="1" noChangeArrowheads="1"/>
          </p:cNvPicPr>
          <p:nvPr/>
        </p:nvPicPr>
        <p:blipFill>
          <a:blip r:embed="rId3" cstate="print"/>
          <a:srcRect/>
          <a:stretch>
            <a:fillRect/>
          </a:stretch>
        </p:blipFill>
        <p:spPr bwMode="auto">
          <a:xfrm>
            <a:off x="5220072" y="1700807"/>
            <a:ext cx="3744416" cy="435391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	С марта 1907 г. – член Бакинской организации РСДРП, участвовавший в подготовке  массовой рабочей демонстрации. Работал фельдшером в приемном покое  на нефтяных промыслах      А.С. </a:t>
            </a:r>
            <a:r>
              <a:rPr lang="ru-RU" sz="1400" dirty="0" err="1" smtClean="0">
                <a:latin typeface="Times New Roman" pitchFamily="18" charset="0"/>
                <a:cs typeface="Times New Roman" pitchFamily="18" charset="0"/>
              </a:rPr>
              <a:t>Асадулаева</a:t>
            </a:r>
            <a:r>
              <a:rPr lang="ru-RU" sz="1400" dirty="0" smtClean="0">
                <a:latin typeface="Times New Roman" pitchFamily="18" charset="0"/>
                <a:cs typeface="Times New Roman" pitchFamily="18" charset="0"/>
              </a:rPr>
              <a:t>.  Дважды арестовывался, содержался в тюрьмах Баку и </a:t>
            </a:r>
            <a:r>
              <a:rPr lang="ru-RU" sz="1400" dirty="0" err="1" smtClean="0">
                <a:latin typeface="Times New Roman" pitchFamily="18" charset="0"/>
                <a:cs typeface="Times New Roman" pitchFamily="18" charset="0"/>
              </a:rPr>
              <a:t>Сухума</a:t>
            </a:r>
            <a:r>
              <a:rPr lang="ru-RU" sz="1400" dirty="0" smtClean="0">
                <a:latin typeface="Times New Roman" pitchFamily="18" charset="0"/>
                <a:cs typeface="Times New Roman" pitchFamily="18" charset="0"/>
              </a:rPr>
              <a:t>. На снимке –                Г.К. Орджоникидзе во дворе </a:t>
            </a:r>
            <a:r>
              <a:rPr lang="ru-RU" sz="1400" dirty="0" err="1" smtClean="0">
                <a:latin typeface="Times New Roman" pitchFamily="18" charset="0"/>
                <a:cs typeface="Times New Roman" pitchFamily="18" charset="0"/>
              </a:rPr>
              <a:t>Баиловской</a:t>
            </a:r>
            <a:r>
              <a:rPr lang="ru-RU" sz="1400" dirty="0" smtClean="0">
                <a:latin typeface="Times New Roman" pitchFamily="18" charset="0"/>
                <a:cs typeface="Times New Roman" pitchFamily="18" charset="0"/>
              </a:rPr>
              <a:t> тюрьмы в Баку в ноябре 1907 г.</a:t>
            </a:r>
            <a:endParaRPr lang="ru-RU" sz="1400" dirty="0">
              <a:latin typeface="Times New Roman" pitchFamily="18" charset="0"/>
              <a:cs typeface="Times New Roman" pitchFamily="18" charset="0"/>
            </a:endParaRPr>
          </a:p>
        </p:txBody>
      </p:sp>
      <p:pic>
        <p:nvPicPr>
          <p:cNvPr id="1026" name="Picture 2" descr="E:\d\Выставки\2026\Июнь Нарком великих строек 140 лет Г.К. Орджоникидзе\i_008.jpg"/>
          <p:cNvPicPr>
            <a:picLocks noGrp="1" noChangeAspect="1" noChangeArrowheads="1"/>
          </p:cNvPicPr>
          <p:nvPr>
            <p:ph idx="1"/>
          </p:nvPr>
        </p:nvPicPr>
        <p:blipFill>
          <a:blip r:embed="rId2" cstate="print"/>
          <a:srcRect/>
          <a:stretch>
            <a:fillRect/>
          </a:stretch>
        </p:blipFill>
        <p:spPr bwMode="auto">
          <a:xfrm>
            <a:off x="2627784" y="1600200"/>
            <a:ext cx="3672408" cy="506916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pPr algn="just"/>
            <a:r>
              <a:rPr lang="ru-RU" sz="1400" dirty="0" smtClean="0"/>
              <a:t>	В феврале - августе 1909 г. находился в ссылке в деревне Потоскуй </a:t>
            </a:r>
            <a:r>
              <a:rPr lang="ru-RU" sz="1400" dirty="0" err="1" smtClean="0"/>
              <a:t>Пинчугской</a:t>
            </a:r>
            <a:r>
              <a:rPr lang="ru-RU" sz="1400" dirty="0" smtClean="0"/>
              <a:t> волости Енисейской губернии, откуда совершил удачный побег.  С 1967 г. бывшее село известно как поселок Орджоникидзе </a:t>
            </a:r>
            <a:r>
              <a:rPr lang="ru-RU" sz="1400" dirty="0" err="1" smtClean="0"/>
              <a:t>Мотыгинского</a:t>
            </a:r>
            <a:r>
              <a:rPr lang="ru-RU" sz="1400" dirty="0" smtClean="0"/>
              <a:t> района Красноярского края. </a:t>
            </a:r>
            <a:endParaRPr lang="ru-RU" sz="1400" dirty="0">
              <a:latin typeface="Times New Roman" pitchFamily="18" charset="0"/>
              <a:cs typeface="Times New Roman" pitchFamily="18" charset="0"/>
            </a:endParaRPr>
          </a:p>
        </p:txBody>
      </p:sp>
      <p:pic>
        <p:nvPicPr>
          <p:cNvPr id="2050" name="Picture 2" descr="E:\d\Выставки\2026\Июнь Нарком великих строек 140 лет Г.К. Орджоникидзе\f46a0cae84919711af82ec925603baad.jpg"/>
          <p:cNvPicPr>
            <a:picLocks noGrp="1" noChangeAspect="1" noChangeArrowheads="1"/>
          </p:cNvPicPr>
          <p:nvPr>
            <p:ph idx="1"/>
          </p:nvPr>
        </p:nvPicPr>
        <p:blipFill>
          <a:blip r:embed="rId2" cstate="print"/>
          <a:srcRect/>
          <a:stretch>
            <a:fillRect/>
          </a:stretch>
        </p:blipFill>
        <p:spPr bwMode="auto">
          <a:xfrm>
            <a:off x="323528" y="1340768"/>
            <a:ext cx="8136904" cy="5184576"/>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182</Words>
  <Application>Microsoft Office PowerPoint</Application>
  <PresentationFormat>Экран (4:3)</PresentationFormat>
  <Paragraphs>57</Paragraphs>
  <Slides>58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Тема Office</vt:lpstr>
      <vt:lpstr> Музей истории города Симферополя представляет слайд-фильм «Нарком великих строек», посвященный 140-летию со дня рождения Г.К. Орджоникидзе.</vt:lpstr>
      <vt:lpstr> Григорий Константинович Оржоникидзе, известный под псевдонимом Серго -  видный деятель РСДРП и КПСС, участник революционного движения, один из руководителей Советского государства.</vt:lpstr>
      <vt:lpstr> Родился 12 (24) октября 1886 г. в деревне Гореша Амашукетского общества Шорапанского уезда Кутаисской губернии.  Сегодня она расположена в Харагаульском муниципалитете  края Имеретия Республики Грузия.</vt:lpstr>
      <vt:lpstr>Григорий (Гига) Орджоникидзе в детстве.</vt:lpstr>
      <vt:lpstr> В 1898 г. окончил  двухклассное училище в селе Харагаули, а в 1901 – 1905 годах – фельдшерскую школу при городской Михайловской больнице в Тифлисе (Тбилиси).</vt:lpstr>
      <vt:lpstr> С 1903 г. Гига состоял членом большевистского крыла РСДРП.  Его близкими друзьями и соратниками по революционной борьбе стали Самуил Григорьевич (Ной) Буачидзе (фото слева) и Симон Аршакович Тер-Петросян (Камо), который на фото справа.</vt:lpstr>
      <vt:lpstr> В 1904 г. Григория Орджоникидзе впервые арестовали за хранение нелегальной литературы. В 1905 г. жил в городе Гудаута и принимал активное участие в революционном движении. При получении из-за границы партии оружия арестован казаками. До мая 1906 г. содержался в Сухумской тюрьме (на снимке справа стоит позади заключенного Левона Готошия, впоследствии застреленного надзирателями). В августе 1906 г. по фальшивому паспорту выехал в Германию.</vt:lpstr>
      <vt:lpstr> С марта 1907 г. – член Бакинской организации РСДРП, участвовавший в подготовке  массовой рабочей демонстрации. Работал фельдшером в приемном покое  на нефтяных промыслах      А.С. Асадулаева.  Дважды арестовывался, содержался в тюрьмах Баку и Сухума. На снимке –                Г.К. Орджоникидзе во дворе Баиловской тюрьмы в Баку в ноябре 1907 г.</vt:lpstr>
      <vt:lpstr> В феврале - августе 1909 г. находился в ссылке в деревне Потоскуй Пинчугской волости Енисейской губернии, откуда совершил удачный побег.  С 1967 г. бывшее село известно как поселок Орджоникидзе Мотыгинского района Красноярского края. </vt:lpstr>
      <vt:lpstr>Григорий (Серго) Орджоникидзе в молодости.</vt:lpstr>
      <vt:lpstr> Осенью 1909 г. революционер вернулся в Баку и бежал оттуда в Персию. Во время конституционной революции, продолжавшейся с 1906 по 1911 годы, поддерживал сторонников парламента (меджлиса), выступавших против шахской монархии.</vt:lpstr>
      <vt:lpstr> С конца 1910 г. жил в эмиграции в Париже. С весны до августа 1911 г. – вольнослушатель  партийной школы, организованной РСДРП в пригороде французской столицы – Лонжюмо.  Здесь читали лекции В.И. Ленин, Н.А. Семашко, А.В. Луначарский,  Г.Е. Зиновьев, Л.Б. Каменев, И.Ф. Арманд.  Слева – заявление Г.К. Орджоникидзе с просьбой зачислить его в партийную школу.  6 мая 1911 г.</vt:lpstr>
      <vt:lpstr>По окончанию занятий В.И. Ленин направил Серго в Россию во главе уполномоченных Заграничной оргкомиссии по созыву Всероссийской (VI) партконференции, состоявшейся в январе 1912 г. в Праге. Орджоникидзе принимал участие в ней как делегат от Тифлисской организации,  был избран  в состав ЦК и Русского бюро ЦК РСДРП (б). </vt:lpstr>
      <vt:lpstr> 14 апреля 1912 г. Г.К. Орджоникидзе арестовала царская охранка. Карточку на него составило Санкт-Петербургское губернское жандармское управление.</vt:lpstr>
      <vt:lpstr> Революционера приговорили к 3 годам каторги, которые он отбыл в Шлиссельбургской крепости. С июня 1916 г. находился в ссылке в городе Якутске и селе Покровском, где работал фельдшером. Слева – дом Г.К. Орджоникидзе в Якутске. Справа – больница в селе Покровском, где он оказывал медицинскую помощь окрестным жителям. Сегодня его имя носит одна из центральных площадей Якутска.</vt:lpstr>
      <vt:lpstr> В Покровском Григорий – Серго встретил учительницу местного народного училища Зинаиду Павлуцкую, с которой весной 1917 г. обвенчался в Якутске. Зинаида Гавриловна стала революционеру верным спутником и советчиком.</vt:lpstr>
      <vt:lpstr>Г.К. Орджоникидзе среди участников демонстрации 1 мая 1917 г. в Якутске.</vt:lpstr>
      <vt:lpstr> С июня 1917 г. находился в революционном Петрограде, входил в состав горкома РСДРП (б ) и исполкома Петроградского Совета, выступал на съездах, митингах и собраниях. Один из активных участников Октябрьского вооруженного восстания. В декабре 1917 г. на короткое время вошел в первый состав Всероссийской Чрезвычайной комиссии по борьбе с контрреволюцией и саботажем при  Совете Народных Комиссаров РСФСР (ВЧК).</vt:lpstr>
      <vt:lpstr> В годы Гражданской войны Григорий Орджоникидзе сыграл важную роль в борьбе за власть Советов на Украине, Дону и Кавказе. В разные годы он занимал посты Чрезвычайного комиссара Украины,  председателя Чрезвычайного штаба обороны Донской республики и Совета обороны Северного Кавказа,  членов Реввоенсоветов  14-й 16-й армий Южного фронта, Закавказского фронта.</vt:lpstr>
      <vt:lpstr> Из декрета Совнаркома РСФСР от 11 апреля 1918 г.  «Чрезвычайному комиссару Совета Народных Комиссаром тов. С. Орджоникидзе поручается организовать под своим председательством временный чрезвычайный Комиссариат южного района, объединяющий деятельность Крыма, Донской области, Терской области, Черноморской губернии, Черноморского флота и всего Северного Кавказа до Баку. Цель Комиссариата: неуклонное проведение директив центральной Советской власти на суше и на море, концентрированная борьба с буржуазной контрреволюцией, упрочение Советской власти в районе своей деятельности, поддерживание прямой связи областей с Советом Народных Комиссаров».  Автор портрета из серии художественных открыток 1968 г.  «Герои гражданской войны» -                  А.В. Карпов.</vt:lpstr>
      <vt:lpstr> Неутомимая деятельность этого яркого трибуна, агитатора, руководителя и организатора Красной Армии  не пропустила к Петрограду отряды Керенского и Краснова, повлияла на быстрый разгром сил Деникина под Орлом , организовала  борьбу за освобождение от войск Добровольческой армии Донбасса, левобережной Украины и Северного Кавказа,  свержению в Закавказье власти контрреволюционных меньшевистских правительств, установлению там власти Советов и созданию Закавказской Советской Социалистической Республики  - ЗССР.</vt:lpstr>
      <vt:lpstr> Г.К. Орджоникидзе среди сотрудников агитпоезда «Красный Кавказ». Фото 1920 г. из собрания Российского Государственного архива кинофотодокументов (Московская область, г. Красногорск).</vt:lpstr>
      <vt:lpstr> Одним из ближайших сподвижников Серго в революционной борьбе на Кавказе был Сергей Миронович Киров. Не случайно в 1940 – 1994 годах во Владикавказе существовал музей С.М. Кирова и Г.К. Орджоникидзе. В наши дни он преобразован в Музей истории Владикавказа.</vt:lpstr>
      <vt:lpstr>Фрагменты современной экспозиции музея – подпольная типография и «тачанка-ростовчанка».</vt:lpstr>
      <vt:lpstr> В июле – ноябре 1926 г. Серго Орджоникидзе – кандидат в члены Политбюро ЦК ВКП (б), впоследствии – председатель ЦК, зампредседателя Совнаркома РССФР, нарком Рабоче-крестьянской инспекции. С 1930 г. – член Политбюро ЦК.  С сентября 1926 г. - первый секретарь Северо-Кавказского краевого комитета РКП (б).</vt:lpstr>
      <vt:lpstr>А.И. Микоян, И.В. Сталин, Г.К. Орджоникидзе. 1926 г.</vt:lpstr>
      <vt:lpstr> Серго - один из организаторов советской индустриализации и разработчиков системы пятилетних планов. В 1930 г. он возглавил Высший совет народного хозяйства СССР (ВСНХ). После организации  в январе 1932 г. Народного комиссариата тяжелой промышленности стал его первым наркомом. На его глазах бывшая отсталая аграрная Россия превратилась в мощную индустриальную державу СССР.</vt:lpstr>
      <vt:lpstr> Г.К. Орджоникидзе руководил строительством, практически, всех ведущих объектов довоенных пятилеток – Волховской и Днепровской гидроэлектростанций, Магнитогорского, Кузнецкого, Запорожского, Азовского (г. Мариуполь) и Норильского металлургических комбинатов, каналов Беломоро-Балтийского и Москва-Волга, Волховского и Запорожского алюминиевых, Горьковского автомобильного, Харьковского и Сталинградского тракторных, Ростовского комбайнового, Уральского машиностроительного, Уральского вагоностроительного, Новокраматорского машиностроительного, Московского и Саратовского подшипниковых и других заводов.  На фото слева – строительство Беломорканала и Уралмаша, справа – домен Магнитки.</vt:lpstr>
      <vt:lpstr>В 1932 г. дал первый ток Днепрогэс в Запорожье.</vt:lpstr>
      <vt:lpstr>Харьковский тракторный завод, носивший в советские годы имя Г.К. Орджоникидзе, и Ростсельмаш.</vt:lpstr>
      <vt:lpstr> «Григорий Константинович Орджоникидзе в апреле 1931 года был на Сталинградском тракторном заводе и выступал на собрании инженерно-технических работников».  Текст мемориальной доски, установленной в г. Волгограде и помещенной справа.</vt:lpstr>
      <vt:lpstr> Слева – строительство завода «Шарикоподшипник» в Москве. Справа  - Г.К. Орджоникидзе с работниками Станкостроя (Челябинск, 1934 г.). </vt:lpstr>
      <vt:lpstr> В эти же годы в Советском Союзе возникла передовая химическая промышленность – мощные комбинаты в Дзержинске, Березниках, Апатитах  и Сталиногорске (сейчас – Новомосковск Тульской области), заводы синтетического каучука в Ленинграде, Воронеже и Ярославле, азотно-туковых удобрений в Горловке, химический в Константиновке, шинный в Ярославле и другие. Были усовершенствованы и оснащены новейшим оборудованием шахты Донбасса и рудники Урала. Новые перспективы для развития промышленности дали угольные бассейны Кузбасса и Воркуты,  залежи цветных металлов и химического сырья на Кольском полуострове, в Казахстане и возле Норильска.  Слева – Беезниковский и Сталилиногорский комбинаты. Справа – строительство завода синтетического каучука в Воронеже.</vt:lpstr>
      <vt:lpstr>Справа – Г.К. Орджоникидзе со  И.В. Сталином и М.И. Калининым.</vt:lpstr>
      <vt:lpstr>Товарищ Серго.</vt:lpstr>
      <vt:lpstr>Слайд 36</vt:lpstr>
      <vt:lpstr> Григорий Константинович скончался 18 февраля 1937 г., за пять дней до пленума ЦК.  Официальная версия смерти – инфаркт, но многие из его соратников склонялись к идее о самоубийстве. В частности, Н.С. Хрущев в своем докладе «О культе личности и его последствиях» сказал: «Сталин допустил уничтожение брата Орджоникидзе, а самого Орджоникидзе довел до такого состояния, что последний вынужден был застрелиться». Могила самого Орджоникидзе находится в Кремлевской стене, а его жены Зинаиды Гавриловны и их дочери Этери – на Новодевичьем кладбище.</vt:lpstr>
      <vt:lpstr> В 1930-х годах в честь Г.К. Орджоникидзе были названы заводы, стрелковые дивизии, корабли, паровозы, улицы, скверы, Московские геологоразведывательный и авиационный, Сибирский металлургический и Новочеркасский индустриальный  институты. В 1943 г. город Орджоникидзе Сталинской области  переименован в прежнее название Енакиево, а  Орджоникидзеград – в Бежицу              (в 1956 г. вошел в черту г. Брянска). С 1937 г. Северо-Кавказский край назывался Орджоникидзевским (с 1943 г. он называется Ставропольским).  На снимках – паровоз СО («Серго Орджоникидзе») и Сибирский индустриальный институт имени Орджоникидзе в Новокузнецке.</vt:lpstr>
      <vt:lpstr> В 1931 г. город Владикавказ по решению  Ингушского облисполкома переименовали в Орджоникидзе. В 1944 г. город переименовали в Дзауджикау – осетинское название Владикавказа. С     1954 по 1990 годы столица Северо-Осетинской АССР опять называлась Орджоникидзе. Памятник революционеру до повторного возвращения городу исторического названия стоял на центральной площади города , Свободы, у Дома Советов.</vt:lpstr>
      <vt:lpstr> Сейчас именем Серго Орджоникидзе названы улицы, проспекты, сады, парки, городские районы в Екатеринбурге, Перми и Уфе. Один из самых известных сохранившихся до наших дней памятников большевику и организатору советской промышленности установлен в Екатеринбурге, на площади у главной проходной ПАО «Уралмаш», носящего во времена СССР его имя.</vt:lpstr>
      <vt:lpstr> Дворец – санаторий имени Г.К. Орджоникидзе был во времена СССР одной из самых известных сочинских здравниц, где отдыхали металлурги.  </vt:lpstr>
      <vt:lpstr>В 1956 г. при съемках фильма «Старик Хоттабыч» он послужил «дворцом могущественного владыки».</vt:lpstr>
      <vt:lpstr> С 2010 г. санаторий закрыт на реконструкцию. Таким его в 2021 г. увидел крымский фотограф - блогер Игорь Турчак.</vt:lpstr>
      <vt:lpstr> В 1939 г. в окрестностях Керчи введен в эксплуатацию Камыш-Бурунский железнорудный комбинат имени Г.К. Орджоникидзе.</vt:lpstr>
      <vt:lpstr> Товарищ Серго неоднократно бывал в Севастополе и приложил немало усилий к оснащению Черноморского флота новейшими линкорами и крейсерами. В 1936 г. за героические заслуги и досрочное исполнение пятилеток Севастопольскому морскому заводу присвоено имя Г.К. Орджоникидзе, которое он носил до 1990-х годов.  На снимке фотокорреспондента газеты «слава Севастополя» В.В. Докина 1980 г., помещенном слева,  – спуск на воду плавучего крана «Богатырь», построенного морзаводцами. Справа, на фото корреспондента А.В. Баженова,  – главная проходная.</vt:lpstr>
      <vt:lpstr> В августе 1941 г. рабочие Севастопольского Морского завода построили бронепоезд «Орджоникидзевец». Сотрудники Симферопольского локомотивного депо оснастили его минометами и пополнили экипаж. В сентябре 1941 г. бронепоезд принимал участие в ожесточенных боях с                   11-й немецкой армией на Перекопе. В конце октября 1941 г. при отходе в Севастополь подорвался на минах близ станции  Курман-Кемельчи (Урожайная). Был захвачен наступавшими немецкими войсками и отогнан на симферопольский вокзал. Впоследствии разобран на металлолом. </vt:lpstr>
      <vt:lpstr> Как? Неужели Московский метрополитен имени Л.М. Кагановича, к созданию которого имел отношение Г.К. Орджоникидзе? Нет, Крым!!!! По этому эскалатору  в 1970-х годах рабочие Севастопольского Морского завода попадали на главную проходную. Фото А.В. Баженова 1978 г.</vt:lpstr>
      <vt:lpstr>Б лизкие дружеские отношения связывали двух грузинов – земляков   – Григория Константиновича Орджоникидзе и Григория Теофиловича Каранадзе, уроженца села Самикао Сенакского уезда Кутаисской губернии. С ноября 1938 по декабрь 1942  годов он занимал должности  наркома внутренних дел и государственной безопасности Крымской АССР, а впоследствии – наркома внутренних дел Дагестанской АССР и Грузинской ССР. С 9 июля 1945 г. – генерал-лейтенант госбезопасности.</vt:lpstr>
      <vt:lpstr> В связи с этими обстоятельствами, можно вполне вероятно предположить посещение         Г.К. Орджоникидзе здания НКВД Крыма по улице Луговой, 3, разрушенное в годы фашистской оккупации Симферополя. Снимков этого здания сохранилось немного.  </vt:lpstr>
      <vt:lpstr> Сегодня на его месте по улице Богдана Хмельницкого, 4 – здание Министерства внутренних дел Республики Крым постройки 1950-х годов.</vt:lpstr>
      <vt:lpstr> Осенью 1941 г. при отступлении войск Красной Армии был взорван  бывший дворец предпринимателя, нефтепромышленника, мецената и коллекционера В.А. Кокорева в Нижней Мухалатке. В 1920 – 1930-х годах сюда на отдых в санаторий ЦК ВКП (б) неоднократно приезжали И.В. Сталин, Н.К. Крупская, Ф.Э. Дзержинский, Л.Б. Каменев, В.В. Куйбышев, Г.К. Орджоникидзе, Н.А. Бухарин,  А.В. Рыков  и другие партийные и военные руководители Советского государства.</vt:lpstr>
      <vt:lpstr> Григорий Константинович тепло и по-дружески относился к детям и молодежи, видя в них будущих «строителей радостных дней». В 1932 г. он посетил пионерский лагерь «Артек».</vt:lpstr>
      <vt:lpstr> В Крыму поселок между Коктебелем и Феодосией, известный также как Кайгадор, носит название Орджоникидзе.</vt:lpstr>
      <vt:lpstr> В честь известного советского лидера названы улицы в Керчи и Севастополе. До 1988 г.          в честь него назывался один из керченских городских районов, где находился Камыш-Бурунский железнорудный комбинат.</vt:lpstr>
      <vt:lpstr>Памятник Г.К. Орджоникидзе в Керчи.</vt:lpstr>
      <vt:lpstr> А в поселке Орджоникидзе памятник Серго соседствует с монументом его соратнику по революционной борьбе – С.М. Кирову.</vt:lpstr>
      <vt:lpstr> А это – для тех, кто хочет подробнее познакомиться с жизнью и деятельностью                    Г.К. Орджоникидзе и узнать о встречах с ним деятелей партии, руководителей крупнейших заводов, представителей интеллигенции и культуры.</vt:lpstr>
      <vt:lpstr> Товарищ Серго на скульптурном портрете В.Я. Боголюбова и В.И. Ингала, выполненном        в 1937 г, от души благодарит всех тех, кто освобождает и восстанавливает родной Донбасс!   Музей истории города Симферополя благодарит Вас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Музей истории города Симферополя представляет слайд-фильм «Нарком великих строек», посвященный 140-летию со дня рождения Г.К. Орджоникидзе.</dc:title>
  <dc:creator>Алексей</dc:creator>
  <cp:lastModifiedBy>Пользователь</cp:lastModifiedBy>
  <cp:revision>63</cp:revision>
  <dcterms:created xsi:type="dcterms:W3CDTF">2026-06-25T11:30:48Z</dcterms:created>
  <dcterms:modified xsi:type="dcterms:W3CDTF">2026-06-30T10:49:08Z</dcterms:modified>
</cp:coreProperties>
</file>