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02"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505AA-0892-4F1C-B48B-9146F2ED9F4A}" type="datetimeFigureOut">
              <a:rPr lang="ru-RU" smtClean="0"/>
              <a:t>22.04.2025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E1940-D85D-474E-B138-7FF6B4E5EED3}" type="slidenum">
              <a:rPr lang="ru-RU" smtClean="0"/>
              <a:t>‹#›</a:t>
            </a:fld>
            <a:endParaRPr lang="ru-RU"/>
          </a:p>
        </p:txBody>
      </p:sp>
    </p:spTree>
    <p:extLst>
      <p:ext uri="{BB962C8B-B14F-4D97-AF65-F5344CB8AC3E}">
        <p14:creationId xmlns:p14="http://schemas.microsoft.com/office/powerpoint/2010/main" val="2976259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F5E1940-D85D-474E-B138-7FF6B4E5EED3}" type="slidenum">
              <a:rPr lang="ru-RU" smtClean="0"/>
              <a:t>2</a:t>
            </a:fld>
            <a:endParaRPr lang="ru-RU"/>
          </a:p>
        </p:txBody>
      </p:sp>
    </p:spTree>
    <p:extLst>
      <p:ext uri="{BB962C8B-B14F-4D97-AF65-F5344CB8AC3E}">
        <p14:creationId xmlns:p14="http://schemas.microsoft.com/office/powerpoint/2010/main" val="785669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22.04.2025</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22.04.2025</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22.04.2025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22.04.2025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22.04.2025</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22.04.2025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22.04.2025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22.04.2025</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22.04.2025</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22.04.2025</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57200" y="4005064"/>
            <a:ext cx="8305800" cy="1152128"/>
          </a:xfrm>
        </p:spPr>
        <p:txBody>
          <a:bodyPr/>
          <a:lstStyle/>
          <a:p>
            <a:r>
              <a:rPr lang="ru-RU" dirty="0">
                <a:solidFill>
                  <a:schemeClr val="bg1">
                    <a:lumMod val="75000"/>
                    <a:lumOff val="25000"/>
                  </a:schemeClr>
                </a:solidFill>
              </a:rPr>
              <a:t>Вдовиченко И.И.</a:t>
            </a:r>
            <a:br>
              <a:rPr lang="ru-RU" dirty="0">
                <a:solidFill>
                  <a:schemeClr val="bg1">
                    <a:lumMod val="75000"/>
                    <a:lumOff val="25000"/>
                  </a:schemeClr>
                </a:solidFill>
              </a:rPr>
            </a:br>
            <a:r>
              <a:rPr lang="ru-RU" dirty="0">
                <a:solidFill>
                  <a:schemeClr val="bg1">
                    <a:lumMod val="75000"/>
                    <a:lumOff val="25000"/>
                  </a:schemeClr>
                </a:solidFill>
              </a:rPr>
              <a:t>директор музея истории города Симферополя</a:t>
            </a:r>
            <a:br>
              <a:rPr lang="ru-RU" dirty="0">
                <a:solidFill>
                  <a:schemeClr val="bg1">
                    <a:lumMod val="75000"/>
                    <a:lumOff val="25000"/>
                  </a:schemeClr>
                </a:solidFill>
              </a:rPr>
            </a:br>
            <a:endParaRPr lang="ru-RU" dirty="0">
              <a:solidFill>
                <a:schemeClr val="bg1">
                  <a:lumMod val="75000"/>
                  <a:lumOff val="25000"/>
                </a:schemeClr>
              </a:solidFill>
            </a:endParaRPr>
          </a:p>
        </p:txBody>
      </p:sp>
      <p:sp>
        <p:nvSpPr>
          <p:cNvPr id="2" name="Заголовок 1"/>
          <p:cNvSpPr>
            <a:spLocks noGrp="1"/>
          </p:cNvSpPr>
          <p:nvPr>
            <p:ph type="ctrTitle"/>
          </p:nvPr>
        </p:nvSpPr>
        <p:spPr>
          <a:xfrm>
            <a:off x="457200" y="980728"/>
            <a:ext cx="8305800" cy="2664296"/>
          </a:xfrm>
        </p:spPr>
        <p:txBody>
          <a:bodyPr/>
          <a:lstStyle/>
          <a:p>
            <a:r>
              <a:rPr lang="ru-RU" sz="3600" dirty="0" smtClean="0">
                <a:solidFill>
                  <a:schemeClr val="bg1"/>
                </a:solidFill>
                <a:latin typeface="Constantia" pitchFamily="18" charset="0"/>
                <a:cs typeface="Arial" pitchFamily="34" charset="0"/>
              </a:rPr>
              <a:t>Коллекция </a:t>
            </a:r>
            <a:r>
              <a:rPr lang="ru-RU" sz="3600" dirty="0">
                <a:solidFill>
                  <a:schemeClr val="bg1"/>
                </a:solidFill>
                <a:latin typeface="Constantia" pitchFamily="18" charset="0"/>
                <a:cs typeface="Arial" pitchFamily="34" charset="0"/>
              </a:rPr>
              <a:t>курительных трубок османского типа в коллекции музея истории города Симферополя</a:t>
            </a:r>
            <a:br>
              <a:rPr lang="ru-RU" sz="3600" dirty="0">
                <a:solidFill>
                  <a:schemeClr val="bg1"/>
                </a:solidFill>
                <a:latin typeface="Constantia" pitchFamily="18" charset="0"/>
                <a:cs typeface="Arial" pitchFamily="34" charset="0"/>
              </a:rPr>
            </a:br>
            <a:endParaRPr lang="ru-RU" sz="3600" dirty="0">
              <a:solidFill>
                <a:schemeClr val="bg1"/>
              </a:solidFill>
              <a:latin typeface="Constantia" pitchFamily="18" charset="0"/>
              <a:cs typeface="Arial" pitchFamily="34" charset="0"/>
            </a:endParaRPr>
          </a:p>
        </p:txBody>
      </p:sp>
    </p:spTree>
    <p:extLst>
      <p:ext uri="{BB962C8B-B14F-4D97-AF65-F5344CB8AC3E}">
        <p14:creationId xmlns:p14="http://schemas.microsoft.com/office/powerpoint/2010/main" val="3903071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013176"/>
            <a:ext cx="8291264" cy="1656184"/>
          </a:xfrm>
        </p:spPr>
        <p:txBody>
          <a:bodyPr>
            <a:noAutofit/>
          </a:bodyPr>
          <a:lstStyle/>
          <a:p>
            <a:pPr indent="355600" algn="ctr">
              <a:lnSpc>
                <a:spcPct val="110000"/>
              </a:lnSpc>
              <a:spcBef>
                <a:spcPts val="0"/>
              </a:spcBef>
              <a:spcAft>
                <a:spcPts val="0"/>
              </a:spcAft>
            </a:pPr>
            <a:r>
              <a:rPr lang="ru-RU" sz="1200" dirty="0">
                <a:solidFill>
                  <a:schemeClr val="bg1"/>
                </a:solidFill>
              </a:rPr>
              <a:t> Трубки курительной турецкой втулки фрагмент (Рис.8 (22).Втулка узкая</a:t>
            </a:r>
            <a:r>
              <a:rPr lang="ru-RU" sz="1200" dirty="0" smtClean="0">
                <a:solidFill>
                  <a:schemeClr val="bg1"/>
                </a:solidFill>
              </a:rPr>
              <a:t>, украшена </a:t>
            </a:r>
            <a:r>
              <a:rPr lang="ru-RU" sz="1200" dirty="0">
                <a:solidFill>
                  <a:schemeClr val="bg1"/>
                </a:solidFill>
              </a:rPr>
              <a:t>широким валиком на конце. В средней части втулки орнамент – плетенка, нанесенный штампом</a:t>
            </a:r>
            <a:r>
              <a:rPr lang="ru-RU" sz="1200" dirty="0" smtClean="0">
                <a:solidFill>
                  <a:schemeClr val="bg1"/>
                </a:solidFill>
              </a:rPr>
              <a:t>. Глина </a:t>
            </a:r>
            <a:r>
              <a:rPr lang="ru-RU" sz="1200" dirty="0">
                <a:solidFill>
                  <a:schemeClr val="bg1"/>
                </a:solidFill>
              </a:rPr>
              <a:t>сероватая, размеры</a:t>
            </a:r>
            <a:r>
              <a:rPr lang="ru-RU" sz="1200" dirty="0" smtClean="0">
                <a:solidFill>
                  <a:schemeClr val="bg1"/>
                </a:solidFill>
              </a:rPr>
              <a:t>: длина </a:t>
            </a:r>
            <a:r>
              <a:rPr lang="ru-RU" sz="1200" dirty="0">
                <a:solidFill>
                  <a:schemeClr val="bg1"/>
                </a:solidFill>
              </a:rPr>
              <a:t>2,5 см</a:t>
            </a:r>
            <a:r>
              <a:rPr lang="ru-RU" sz="1200" dirty="0" smtClean="0">
                <a:solidFill>
                  <a:schemeClr val="bg1"/>
                </a:solidFill>
              </a:rPr>
              <a:t>, диаметр </a:t>
            </a:r>
            <a:r>
              <a:rPr lang="ru-RU" sz="1200" dirty="0">
                <a:solidFill>
                  <a:schemeClr val="bg1"/>
                </a:solidFill>
              </a:rPr>
              <a:t>края втулки- 1,5 см. . Глина, штамповка, вдавленный орнамент, лощение, обжиг. Аналогии: трубка из крепости </a:t>
            </a:r>
            <a:r>
              <a:rPr lang="ru-RU" sz="1200" dirty="0" err="1">
                <a:solidFill>
                  <a:schemeClr val="bg1"/>
                </a:solidFill>
              </a:rPr>
              <a:t>Азак</a:t>
            </a:r>
            <a:r>
              <a:rPr lang="ru-RU" sz="1200" dirty="0">
                <a:solidFill>
                  <a:schemeClr val="bg1"/>
                </a:solidFill>
              </a:rPr>
              <a:t> №105-108[Курительные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a:t>
            </a:r>
            <a:r>
              <a:rPr lang="ru-RU" sz="1200" dirty="0" smtClean="0">
                <a:solidFill>
                  <a:schemeClr val="bg1"/>
                </a:solidFill>
              </a:rPr>
              <a:t> Азов,2016</a:t>
            </a:r>
            <a:r>
              <a:rPr lang="ru-RU" sz="1200" dirty="0">
                <a:solidFill>
                  <a:schemeClr val="bg1"/>
                </a:solidFill>
              </a:rPr>
              <a:t>, с.118</a:t>
            </a:r>
            <a:r>
              <a:rPr lang="ru-RU" sz="1200" dirty="0" smtClean="0">
                <a:solidFill>
                  <a:schemeClr val="bg1"/>
                </a:solidFill>
              </a:rPr>
              <a:t>]. 18 </a:t>
            </a:r>
            <a:r>
              <a:rPr lang="ru-RU" sz="1200" dirty="0">
                <a:solidFill>
                  <a:schemeClr val="bg1"/>
                </a:solidFill>
              </a:rPr>
              <a:t>в.</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76672"/>
            <a:ext cx="6408712" cy="437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361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229200"/>
            <a:ext cx="8291264" cy="1440160"/>
          </a:xfrm>
        </p:spPr>
        <p:txBody>
          <a:bodyPr>
            <a:noAutofit/>
          </a:bodyPr>
          <a:lstStyle/>
          <a:p>
            <a:pPr indent="355600" algn="ctr">
              <a:lnSpc>
                <a:spcPct val="110000"/>
              </a:lnSpc>
              <a:spcBef>
                <a:spcPts val="0"/>
              </a:spcBef>
              <a:spcAft>
                <a:spcPts val="0"/>
              </a:spcAft>
            </a:pPr>
            <a:r>
              <a:rPr lang="ru-RU" sz="1200" dirty="0">
                <a:solidFill>
                  <a:schemeClr val="bg1"/>
                </a:solidFill>
              </a:rPr>
              <a:t> Трубка курительная турецкая Рис.9 (23).Чашечка на 2/3 </a:t>
            </a:r>
            <a:r>
              <a:rPr lang="ru-RU" sz="1200" dirty="0" smtClean="0">
                <a:solidFill>
                  <a:schemeClr val="bg1"/>
                </a:solidFill>
              </a:rPr>
              <a:t>утрачена. Верхняя </a:t>
            </a:r>
            <a:r>
              <a:rPr lang="ru-RU" sz="1200" dirty="0">
                <a:solidFill>
                  <a:schemeClr val="bg1"/>
                </a:solidFill>
              </a:rPr>
              <a:t>часть ее цилиндрическая</a:t>
            </a:r>
            <a:r>
              <a:rPr lang="ru-RU" sz="1200" dirty="0" smtClean="0">
                <a:solidFill>
                  <a:schemeClr val="bg1"/>
                </a:solidFill>
              </a:rPr>
              <a:t>, нижняя </a:t>
            </a:r>
            <a:r>
              <a:rPr lang="ru-RU" sz="1200" dirty="0">
                <a:solidFill>
                  <a:schemeClr val="bg1"/>
                </a:solidFill>
              </a:rPr>
              <a:t>эллипсовидная</a:t>
            </a:r>
            <a:r>
              <a:rPr lang="ru-RU" sz="1200" dirty="0" smtClean="0">
                <a:solidFill>
                  <a:schemeClr val="bg1"/>
                </a:solidFill>
              </a:rPr>
              <a:t>. Втулка </a:t>
            </a:r>
            <a:r>
              <a:rPr lang="ru-RU" sz="1200" dirty="0">
                <a:solidFill>
                  <a:schemeClr val="bg1"/>
                </a:solidFill>
              </a:rPr>
              <a:t>конической формы, край оформлен валиком и пояском </a:t>
            </a:r>
            <a:r>
              <a:rPr lang="ru-RU" sz="1200" dirty="0" err="1">
                <a:solidFill>
                  <a:schemeClr val="bg1"/>
                </a:solidFill>
              </a:rPr>
              <a:t>чубчатого</a:t>
            </a:r>
            <a:r>
              <a:rPr lang="ru-RU" sz="1200" dirty="0">
                <a:solidFill>
                  <a:schemeClr val="bg1"/>
                </a:solidFill>
              </a:rPr>
              <a:t> штампа</a:t>
            </a:r>
            <a:r>
              <a:rPr lang="ru-RU" sz="1200" dirty="0" smtClean="0">
                <a:solidFill>
                  <a:schemeClr val="bg1"/>
                </a:solidFill>
              </a:rPr>
              <a:t>. Глина </a:t>
            </a:r>
            <a:r>
              <a:rPr lang="ru-RU" sz="1200" dirty="0" err="1">
                <a:solidFill>
                  <a:schemeClr val="bg1"/>
                </a:solidFill>
              </a:rPr>
              <a:t>светлокоричневая</a:t>
            </a:r>
            <a:r>
              <a:rPr lang="ru-RU" sz="1200" dirty="0" smtClean="0">
                <a:solidFill>
                  <a:schemeClr val="bg1"/>
                </a:solidFill>
              </a:rPr>
              <a:t>. Размеры: длина </a:t>
            </a:r>
            <a:r>
              <a:rPr lang="ru-RU" sz="1200" dirty="0">
                <a:solidFill>
                  <a:schemeClr val="bg1"/>
                </a:solidFill>
              </a:rPr>
              <a:t>4 см. Аналогии: трубка из крепости </a:t>
            </a:r>
            <a:r>
              <a:rPr lang="ru-RU" sz="1200" dirty="0" err="1">
                <a:solidFill>
                  <a:schemeClr val="bg1"/>
                </a:solidFill>
              </a:rPr>
              <a:t>Азак</a:t>
            </a:r>
            <a:r>
              <a:rPr lang="ru-RU" sz="1200" dirty="0">
                <a:solidFill>
                  <a:schemeClr val="bg1"/>
                </a:solidFill>
              </a:rPr>
              <a:t> №213[Курительные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с.177].18 в. </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077" r="5594" b="14591"/>
          <a:stretch/>
        </p:blipFill>
        <p:spPr bwMode="auto">
          <a:xfrm>
            <a:off x="1475656" y="620688"/>
            <a:ext cx="6009427" cy="43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86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229200"/>
            <a:ext cx="8291264" cy="1440160"/>
          </a:xfrm>
        </p:spPr>
        <p:txBody>
          <a:bodyPr>
            <a:noAutofit/>
          </a:bodyPr>
          <a:lstStyle/>
          <a:p>
            <a:pPr indent="355600" algn="ctr">
              <a:lnSpc>
                <a:spcPct val="110000"/>
              </a:lnSpc>
              <a:spcBef>
                <a:spcPts val="0"/>
              </a:spcBef>
              <a:spcAft>
                <a:spcPts val="0"/>
              </a:spcAft>
            </a:pPr>
            <a:r>
              <a:rPr lang="ru-RU" sz="1200" dirty="0">
                <a:solidFill>
                  <a:schemeClr val="bg1"/>
                </a:solidFill>
              </a:rPr>
              <a:t>Трубки курительной  турецкой фрагмент втулки (Рис.11-25)   . Глина коричневая, поверхность </a:t>
            </a:r>
            <a:r>
              <a:rPr lang="ru-RU" sz="1200" dirty="0" err="1">
                <a:solidFill>
                  <a:schemeClr val="bg1"/>
                </a:solidFill>
              </a:rPr>
              <a:t>подлощеная</a:t>
            </a:r>
            <a:r>
              <a:rPr lang="ru-RU" sz="1200" dirty="0">
                <a:solidFill>
                  <a:schemeClr val="bg1"/>
                </a:solidFill>
              </a:rPr>
              <a:t>. Край конусовидной втулки  оформлен в виде валика, подчеркнутого желобком. Размеры: длина – 2,5 см, диаметр края втулки -2 см. Глина, штамповка, врезной орнамент, лощение, обжиг. Аналогии: трубка из крепости </a:t>
            </a:r>
            <a:r>
              <a:rPr lang="ru-RU" sz="1200" dirty="0" err="1">
                <a:solidFill>
                  <a:schemeClr val="bg1"/>
                </a:solidFill>
              </a:rPr>
              <a:t>Азак</a:t>
            </a:r>
            <a:r>
              <a:rPr lang="ru-RU" sz="1200" dirty="0">
                <a:solidFill>
                  <a:schemeClr val="bg1"/>
                </a:solidFill>
              </a:rPr>
              <a:t> №213[Курительные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с.177]. 18 в.</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7064948" cy="444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07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4941168"/>
            <a:ext cx="8291264" cy="1728192"/>
          </a:xfrm>
        </p:spPr>
        <p:txBody>
          <a:bodyPr>
            <a:noAutofit/>
          </a:bodyPr>
          <a:lstStyle/>
          <a:p>
            <a:pPr indent="355600" algn="ctr">
              <a:lnSpc>
                <a:spcPct val="110000"/>
              </a:lnSpc>
              <a:spcBef>
                <a:spcPts val="0"/>
              </a:spcBef>
              <a:spcAft>
                <a:spcPts val="0"/>
              </a:spcAft>
            </a:pPr>
            <a:r>
              <a:rPr lang="ru-RU" sz="1200" dirty="0">
                <a:solidFill>
                  <a:schemeClr val="bg1"/>
                </a:solidFill>
              </a:rPr>
              <a:t>Трубки  курительной  турецкой фрагмент (Рис.12,26), глина коричневая, верхняя часть чашечки  цилиндрическая,  украшена штампованным орнаментом в виде прямоугольников с вписанными в них треугольниками, нижняя часть чашечки дисковидная украшена  по краю рельефным штампованным орнаментом в виде концентрических кругов. Переход от нижней к верхней части чашечки подчеркнут пояском, нанесенным зубчатым штампом. Втулка почти вся утрачена, киль подчеркнут  линиями, нанесенными зубчатым штампом. Размеры: длина 4,0 см, диаметр чашечки-3,2 см. Глина, штамповка, врезной орнамент, лощение, обжиг</a:t>
            </a:r>
            <a:r>
              <a:rPr lang="ru-RU" sz="1200" dirty="0" smtClean="0">
                <a:solidFill>
                  <a:schemeClr val="bg1"/>
                </a:solidFill>
              </a:rPr>
              <a:t>. Аналогии</a:t>
            </a:r>
            <a:r>
              <a:rPr lang="ru-RU" sz="1200" dirty="0">
                <a:solidFill>
                  <a:schemeClr val="bg1"/>
                </a:solidFill>
              </a:rPr>
              <a:t>: трубка из крепости </a:t>
            </a:r>
            <a:r>
              <a:rPr lang="ru-RU" sz="1200" dirty="0" err="1">
                <a:solidFill>
                  <a:schemeClr val="bg1"/>
                </a:solidFill>
              </a:rPr>
              <a:t>Азак</a:t>
            </a:r>
            <a:r>
              <a:rPr lang="ru-RU" sz="1200" dirty="0">
                <a:solidFill>
                  <a:schemeClr val="bg1"/>
                </a:solidFill>
              </a:rPr>
              <a:t> №230 [Курительные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с.188]. 18 в.</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04664"/>
            <a:ext cx="5040560" cy="449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25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445224"/>
            <a:ext cx="8291264" cy="1224136"/>
          </a:xfrm>
        </p:spPr>
        <p:txBody>
          <a:bodyPr>
            <a:noAutofit/>
          </a:bodyPr>
          <a:lstStyle/>
          <a:p>
            <a:pPr indent="355600" algn="ctr">
              <a:lnSpc>
                <a:spcPct val="110000"/>
              </a:lnSpc>
              <a:spcBef>
                <a:spcPts val="0"/>
              </a:spcBef>
              <a:spcAft>
                <a:spcPts val="0"/>
              </a:spcAft>
            </a:pPr>
            <a:r>
              <a:rPr lang="ru-RU" sz="1200" dirty="0">
                <a:solidFill>
                  <a:schemeClr val="bg1"/>
                </a:solidFill>
              </a:rPr>
              <a:t>Рис.13 -27. Трубки курительной  турецкой втулка. Короткая, конусовидная, украшена по краю слабо выраженным вдавленным пояском. Глина </a:t>
            </a:r>
            <a:r>
              <a:rPr lang="ru-RU" sz="1200" dirty="0" err="1">
                <a:solidFill>
                  <a:schemeClr val="bg1"/>
                </a:solidFill>
              </a:rPr>
              <a:t>светлокоричневая</a:t>
            </a:r>
            <a:r>
              <a:rPr lang="ru-RU" sz="1200" dirty="0">
                <a:solidFill>
                  <a:schemeClr val="bg1"/>
                </a:solidFill>
              </a:rPr>
              <a:t>. Размеры: длина 3,8 ми, диаметр втулки у края 1,8 см. Аналогии: трубка из крепости </a:t>
            </a:r>
            <a:r>
              <a:rPr lang="ru-RU" sz="1200" dirty="0" err="1">
                <a:solidFill>
                  <a:schemeClr val="bg1"/>
                </a:solidFill>
              </a:rPr>
              <a:t>Азак</a:t>
            </a:r>
            <a:r>
              <a:rPr lang="ru-RU" sz="1200" dirty="0">
                <a:solidFill>
                  <a:schemeClr val="bg1"/>
                </a:solidFill>
              </a:rPr>
              <a:t> №212[Курительные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с.177]. 18 в.</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80219" y="-499899"/>
            <a:ext cx="4455572" cy="684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445224"/>
            <a:ext cx="8291264" cy="1224136"/>
          </a:xfrm>
        </p:spPr>
        <p:txBody>
          <a:bodyPr>
            <a:noAutofit/>
          </a:bodyPr>
          <a:lstStyle/>
          <a:p>
            <a:pPr indent="355600" algn="ctr">
              <a:lnSpc>
                <a:spcPct val="110000"/>
              </a:lnSpc>
              <a:spcBef>
                <a:spcPts val="0"/>
              </a:spcBef>
              <a:spcAft>
                <a:spcPts val="0"/>
              </a:spcAft>
            </a:pPr>
            <a:r>
              <a:rPr lang="ru-RU" sz="1200" dirty="0">
                <a:solidFill>
                  <a:schemeClr val="bg1"/>
                </a:solidFill>
              </a:rPr>
              <a:t>Рис.14,28Трубки курительной турецкой чашечка фрагментированная. Верхняя часть чашечки цилиндрическая, нижняя имеет полусферическую форму, украшена штампованным орнаментом в виде розеток. Глина </a:t>
            </a:r>
            <a:r>
              <a:rPr lang="ru-RU" sz="1200" dirty="0" err="1">
                <a:solidFill>
                  <a:schemeClr val="bg1"/>
                </a:solidFill>
              </a:rPr>
              <a:t>светлокоричневая</a:t>
            </a:r>
            <a:r>
              <a:rPr lang="ru-RU" sz="1200" dirty="0">
                <a:solidFill>
                  <a:schemeClr val="bg1"/>
                </a:solidFill>
              </a:rPr>
              <a:t>, размеры чашечки 2,5х2 см. Глина, штамповка, врезной орнамент, лощение, обжиг. Аналогии: трубка из крепости </a:t>
            </a:r>
            <a:r>
              <a:rPr lang="ru-RU" sz="1200" dirty="0" err="1">
                <a:solidFill>
                  <a:schemeClr val="bg1"/>
                </a:solidFill>
              </a:rPr>
              <a:t>Азак</a:t>
            </a:r>
            <a:r>
              <a:rPr lang="ru-RU" sz="1200" dirty="0">
                <a:solidFill>
                  <a:schemeClr val="bg1"/>
                </a:solidFill>
              </a:rPr>
              <a:t> №213[Курительные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с.177]. 18 в.</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76315"/>
            <a:ext cx="6120680" cy="483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951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229200"/>
            <a:ext cx="8291264" cy="1440160"/>
          </a:xfrm>
        </p:spPr>
        <p:txBody>
          <a:bodyPr>
            <a:noAutofit/>
          </a:bodyPr>
          <a:lstStyle/>
          <a:p>
            <a:pPr indent="355600" algn="ctr">
              <a:lnSpc>
                <a:spcPct val="110000"/>
              </a:lnSpc>
              <a:spcBef>
                <a:spcPts val="0"/>
              </a:spcBef>
              <a:spcAft>
                <a:spcPts val="0"/>
              </a:spcAft>
            </a:pPr>
            <a:r>
              <a:rPr lang="ru-RU" sz="1200" dirty="0">
                <a:solidFill>
                  <a:schemeClr val="bg1"/>
                </a:solidFill>
              </a:rPr>
              <a:t>Рис.15, 29 Трубка курительная турецкая. Чашечка на 2/3 утрачена. Верхняя часть ее цилиндрическая, нижняя эллипсовидная. Киль не выражен, обозначен  сдвоенными полосками, нанесенными зубчатым штампом. Втулка конической формы, край оформлен валиком и вдавленным пояском. Глина </a:t>
            </a:r>
            <a:r>
              <a:rPr lang="ru-RU" sz="1200" dirty="0" err="1">
                <a:solidFill>
                  <a:schemeClr val="bg1"/>
                </a:solidFill>
              </a:rPr>
              <a:t>светлокоричневая</a:t>
            </a:r>
            <a:r>
              <a:rPr lang="ru-RU" sz="1200" dirty="0">
                <a:solidFill>
                  <a:schemeClr val="bg1"/>
                </a:solidFill>
              </a:rPr>
              <a:t>. Размеры: длина 4 см. Глина, штамповка, врезной орнамент, лощение, обжиг. Аналогии: трубка из крепости </a:t>
            </a:r>
            <a:r>
              <a:rPr lang="ru-RU" sz="1200" dirty="0" err="1">
                <a:solidFill>
                  <a:schemeClr val="bg1"/>
                </a:solidFill>
              </a:rPr>
              <a:t>Азак</a:t>
            </a:r>
            <a:r>
              <a:rPr lang="ru-RU" sz="1200" dirty="0">
                <a:solidFill>
                  <a:schemeClr val="bg1"/>
                </a:solidFill>
              </a:rPr>
              <a:t> №213[Курительные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с.177]. 18 в.</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81298"/>
            <a:ext cx="7056784" cy="47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42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229200"/>
            <a:ext cx="8291264" cy="1440160"/>
          </a:xfrm>
        </p:spPr>
        <p:txBody>
          <a:bodyPr>
            <a:noAutofit/>
          </a:bodyPr>
          <a:lstStyle/>
          <a:p>
            <a:pPr indent="355600" algn="ctr">
              <a:lnSpc>
                <a:spcPct val="110000"/>
              </a:lnSpc>
              <a:spcBef>
                <a:spcPts val="0"/>
              </a:spcBef>
              <a:spcAft>
                <a:spcPts val="0"/>
              </a:spcAft>
            </a:pPr>
            <a:r>
              <a:rPr lang="ru-RU" sz="1200" dirty="0">
                <a:solidFill>
                  <a:schemeClr val="bg1"/>
                </a:solidFill>
              </a:rPr>
              <a:t>В 2017 году музей принял на хранение находки из раскопок на месте предполагаемого расположения дворца </a:t>
            </a:r>
            <a:r>
              <a:rPr lang="ru-RU" sz="1200" dirty="0" err="1">
                <a:solidFill>
                  <a:schemeClr val="bg1"/>
                </a:solidFill>
              </a:rPr>
              <a:t>калги</a:t>
            </a:r>
            <a:r>
              <a:rPr lang="ru-RU" sz="1200" dirty="0">
                <a:solidFill>
                  <a:schemeClr val="bg1"/>
                </a:solidFill>
              </a:rPr>
              <a:t>-султана на улице Воровского. Было заложено 9 шурфов, обнаружен материал 17-20вв. Среди находок турецкие курительные трубки. Наилучшая сохранность имеет трубка курительная красноглиняная, КП-5057, шурф 2, слой под черепичным завалом (рис. 4). Верхняя часть чашечки  цилиндрическая, нижняя </a:t>
            </a:r>
            <a:r>
              <a:rPr lang="ru-RU" sz="1200" dirty="0" err="1">
                <a:solidFill>
                  <a:schemeClr val="bg1"/>
                </a:solidFill>
              </a:rPr>
              <a:t>эллипсовиднвя</a:t>
            </a:r>
            <a:r>
              <a:rPr lang="ru-RU" sz="1200" dirty="0">
                <a:solidFill>
                  <a:schemeClr val="bg1"/>
                </a:solidFill>
              </a:rPr>
              <a:t>. Тип Тахта-чубук. Трубка богато орнаментирована штампом, а валике и на чашечке  - геометрический орнамент. 18 в.</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955" r="11326" b="14315"/>
          <a:stretch/>
        </p:blipFill>
        <p:spPr bwMode="auto">
          <a:xfrm rot="16200000">
            <a:off x="2125568" y="-626617"/>
            <a:ext cx="4617302" cy="682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717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589240"/>
            <a:ext cx="8291264" cy="1008112"/>
          </a:xfrm>
        </p:spPr>
        <p:txBody>
          <a:bodyPr>
            <a:noAutofit/>
          </a:bodyPr>
          <a:lstStyle/>
          <a:p>
            <a:pPr indent="355600" algn="ctr">
              <a:lnSpc>
                <a:spcPct val="110000"/>
              </a:lnSpc>
              <a:spcBef>
                <a:spcPts val="0"/>
              </a:spcBef>
              <a:spcAft>
                <a:spcPts val="0"/>
              </a:spcAft>
            </a:pPr>
            <a:r>
              <a:rPr lang="ru-RU" sz="1200" dirty="0">
                <a:solidFill>
                  <a:schemeClr val="bg1"/>
                </a:solidFill>
              </a:rPr>
              <a:t>Рис. 16 . Трубка курительная красноглиняная.КП-5155. Раскопки  на месте бывшего дворца </a:t>
            </a:r>
            <a:r>
              <a:rPr lang="ru-RU" sz="1200" dirty="0" err="1">
                <a:solidFill>
                  <a:schemeClr val="bg1"/>
                </a:solidFill>
              </a:rPr>
              <a:t>калги</a:t>
            </a:r>
            <a:r>
              <a:rPr lang="ru-RU" sz="1200" dirty="0">
                <a:solidFill>
                  <a:schemeClr val="bg1"/>
                </a:solidFill>
              </a:rPr>
              <a:t>-султана на ул. Воровского 19-23. Шурф 3, слой 2. На чашечке врезной геометрический орнамент – рельефные полоски, на конце втулки, по краю валика  врезной геометрический орнамент в виде </a:t>
            </a:r>
            <a:r>
              <a:rPr lang="ru-RU" sz="1200" dirty="0" err="1">
                <a:solidFill>
                  <a:schemeClr val="bg1"/>
                </a:solidFill>
              </a:rPr>
              <a:t>ов</a:t>
            </a:r>
            <a:r>
              <a:rPr lang="ru-RU" sz="1200" dirty="0">
                <a:solidFill>
                  <a:schemeClr val="bg1"/>
                </a:solidFill>
              </a:rPr>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93217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253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589240"/>
            <a:ext cx="8291264" cy="1008112"/>
          </a:xfrm>
        </p:spPr>
        <p:txBody>
          <a:bodyPr>
            <a:noAutofit/>
          </a:bodyPr>
          <a:lstStyle/>
          <a:p>
            <a:pPr indent="355600" algn="ctr">
              <a:lnSpc>
                <a:spcPct val="110000"/>
              </a:lnSpc>
              <a:spcBef>
                <a:spcPts val="0"/>
              </a:spcBef>
              <a:spcAft>
                <a:spcPts val="0"/>
              </a:spcAft>
            </a:pPr>
            <a:r>
              <a:rPr lang="ru-RU" sz="1200" dirty="0">
                <a:solidFill>
                  <a:schemeClr val="bg1"/>
                </a:solidFill>
              </a:rPr>
              <a:t>Рис.18. Трубка курительная красноглиняная.КП-5214.Шурф 9, слой 1.</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11" y="836712"/>
            <a:ext cx="7548355"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06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97" y="980728"/>
            <a:ext cx="7632848" cy="515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10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733256"/>
            <a:ext cx="8291264" cy="864096"/>
          </a:xfrm>
        </p:spPr>
        <p:txBody>
          <a:bodyPr>
            <a:noAutofit/>
          </a:bodyPr>
          <a:lstStyle/>
          <a:p>
            <a:pPr indent="355600" algn="ctr">
              <a:lnSpc>
                <a:spcPct val="110000"/>
              </a:lnSpc>
              <a:spcBef>
                <a:spcPts val="0"/>
              </a:spcBef>
              <a:spcAft>
                <a:spcPts val="0"/>
              </a:spcAft>
            </a:pPr>
            <a:r>
              <a:rPr lang="ru-RU" sz="1200" dirty="0">
                <a:solidFill>
                  <a:schemeClr val="bg1"/>
                </a:solidFill>
              </a:rPr>
              <a:t>Рис.19. Трубка курительная красноглиняная. КП-5156.Шурф 3, слой 2.</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57" t="7822" r="8085" b="14759"/>
          <a:stretch/>
        </p:blipFill>
        <p:spPr bwMode="auto">
          <a:xfrm>
            <a:off x="414651" y="2155114"/>
            <a:ext cx="5718412" cy="32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301" t="9946" r="10463" b="10416"/>
          <a:stretch/>
        </p:blipFill>
        <p:spPr bwMode="auto">
          <a:xfrm>
            <a:off x="4283968" y="748556"/>
            <a:ext cx="4585649" cy="266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50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589240"/>
            <a:ext cx="8291264" cy="1008112"/>
          </a:xfrm>
        </p:spPr>
        <p:txBody>
          <a:bodyPr>
            <a:noAutofit/>
          </a:bodyPr>
          <a:lstStyle/>
          <a:p>
            <a:pPr indent="355600" algn="ctr">
              <a:lnSpc>
                <a:spcPct val="110000"/>
              </a:lnSpc>
              <a:spcBef>
                <a:spcPts val="0"/>
              </a:spcBef>
              <a:spcAft>
                <a:spcPts val="0"/>
              </a:spcAft>
            </a:pPr>
            <a:r>
              <a:rPr lang="ru-RU" sz="1200" dirty="0">
                <a:solidFill>
                  <a:schemeClr val="bg1"/>
                </a:solidFill>
              </a:rPr>
              <a:t>Рис.20. Трубка курительная красноглиняная.КП-5058.Шурф 2, слой под черепичным  завалом</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67629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77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589240"/>
            <a:ext cx="8291264" cy="1008112"/>
          </a:xfrm>
        </p:spPr>
        <p:txBody>
          <a:bodyPr>
            <a:noAutofit/>
          </a:bodyPr>
          <a:lstStyle/>
          <a:p>
            <a:pPr indent="355600" algn="ctr">
              <a:lnSpc>
                <a:spcPct val="110000"/>
              </a:lnSpc>
              <a:spcBef>
                <a:spcPts val="0"/>
              </a:spcBef>
              <a:spcAft>
                <a:spcPts val="0"/>
              </a:spcAft>
            </a:pPr>
            <a:r>
              <a:rPr lang="ru-RU" sz="1200" dirty="0">
                <a:solidFill>
                  <a:schemeClr val="bg1"/>
                </a:solidFill>
              </a:rPr>
              <a:t>Рис.21. Трубка курительная красноглиняная.КП-5184.Шурф 5, слой 1.</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793216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09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733256"/>
            <a:ext cx="8291264" cy="864096"/>
          </a:xfrm>
        </p:spPr>
        <p:txBody>
          <a:bodyPr>
            <a:noAutofit/>
          </a:bodyPr>
          <a:lstStyle/>
          <a:p>
            <a:pPr indent="355600" algn="ctr">
              <a:lnSpc>
                <a:spcPct val="110000"/>
              </a:lnSpc>
              <a:spcBef>
                <a:spcPts val="0"/>
              </a:spcBef>
              <a:spcAft>
                <a:spcPts val="0"/>
              </a:spcAft>
            </a:pPr>
            <a:r>
              <a:rPr lang="ru-RU" sz="1200" dirty="0">
                <a:solidFill>
                  <a:schemeClr val="bg1"/>
                </a:solidFill>
              </a:rPr>
              <a:t>Рис.22. Трубка курительная красноглиняная.КП-5185</a:t>
            </a:r>
            <a:r>
              <a:rPr lang="ru-RU" sz="1200" dirty="0" smtClean="0">
                <a:solidFill>
                  <a:schemeClr val="bg1"/>
                </a:solidFill>
              </a:rPr>
              <a:t>. Шурф</a:t>
            </a:r>
            <a:endParaRPr lang="ru-RU" sz="1200" dirty="0">
              <a:solidFill>
                <a:schemeClr val="bg1"/>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81334"/>
            <a:ext cx="806010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216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157192"/>
            <a:ext cx="8291264" cy="1440160"/>
          </a:xfrm>
        </p:spPr>
        <p:txBody>
          <a:bodyPr>
            <a:noAutofit/>
          </a:bodyPr>
          <a:lstStyle/>
          <a:p>
            <a:pPr indent="355600" algn="ctr">
              <a:lnSpc>
                <a:spcPct val="110000"/>
              </a:lnSpc>
              <a:spcBef>
                <a:spcPts val="0"/>
              </a:spcBef>
              <a:spcAft>
                <a:spcPts val="0"/>
              </a:spcAft>
            </a:pPr>
            <a:r>
              <a:rPr lang="ru-RU" sz="1200" dirty="0">
                <a:solidFill>
                  <a:schemeClr val="bg1"/>
                </a:solidFill>
              </a:rPr>
              <a:t>Из  поступлений  последних лет    интересна трубка курительная  из раскопок 2022 г. на месте предполагаемого расположения дворца </a:t>
            </a:r>
            <a:r>
              <a:rPr lang="ru-RU" sz="1200" dirty="0" err="1">
                <a:solidFill>
                  <a:schemeClr val="bg1"/>
                </a:solidFill>
              </a:rPr>
              <a:t>калги</a:t>
            </a:r>
            <a:r>
              <a:rPr lang="ru-RU" sz="1200" dirty="0">
                <a:solidFill>
                  <a:schemeClr val="bg1"/>
                </a:solidFill>
              </a:rPr>
              <a:t>-султана на улице Воровского 19-23, которые проводил археолог  Владислав </a:t>
            </a:r>
            <a:r>
              <a:rPr lang="ru-RU" sz="1200" dirty="0" err="1">
                <a:solidFill>
                  <a:schemeClr val="bg1"/>
                </a:solidFill>
              </a:rPr>
              <a:t>Масякин</a:t>
            </a:r>
            <a:r>
              <a:rPr lang="ru-RU" sz="1200" dirty="0">
                <a:solidFill>
                  <a:schemeClr val="bg1"/>
                </a:solidFill>
              </a:rPr>
              <a:t>.  </a:t>
            </a:r>
          </a:p>
          <a:p>
            <a:pPr indent="355600" algn="ctr">
              <a:lnSpc>
                <a:spcPct val="110000"/>
              </a:lnSpc>
              <a:spcBef>
                <a:spcPts val="0"/>
              </a:spcBef>
              <a:spcAft>
                <a:spcPts val="0"/>
              </a:spcAft>
            </a:pPr>
            <a:r>
              <a:rPr lang="ru-RU" sz="1200" dirty="0">
                <a:solidFill>
                  <a:schemeClr val="bg1"/>
                </a:solidFill>
              </a:rPr>
              <a:t>      Трубка курительная красноглиняная.КП-5993 (рис.5). Чашечка  тюльпановидной формы, на валике втулки геометрический рельефный орнамент в виде небольших овалов  с точкой внутри, валик ограничен врезным орнаментом, нанесенным зубчатым штампом. Киль </a:t>
            </a:r>
            <a:r>
              <a:rPr lang="ru-RU" sz="1200" dirty="0" smtClean="0">
                <a:solidFill>
                  <a:schemeClr val="bg1"/>
                </a:solidFill>
              </a:rPr>
              <a:t>подчеркнут </a:t>
            </a:r>
            <a:r>
              <a:rPr lang="ru-RU" sz="1200" dirty="0">
                <a:solidFill>
                  <a:schemeClr val="bg1"/>
                </a:solidFill>
              </a:rPr>
              <a:t>двумя врезными линиями.18 в. Аналогичные трубки широко распространены на территории Болгарии. Датируются второй половиной 18 в.[5,рис.1]</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44" t="14463" r="10539" b="22718"/>
          <a:stretch/>
        </p:blipFill>
        <p:spPr bwMode="auto">
          <a:xfrm rot="16200000">
            <a:off x="2152248" y="-631967"/>
            <a:ext cx="4752528" cy="668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32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805264"/>
            <a:ext cx="8291264" cy="792088"/>
          </a:xfrm>
        </p:spPr>
        <p:txBody>
          <a:bodyPr>
            <a:noAutofit/>
          </a:bodyPr>
          <a:lstStyle/>
          <a:p>
            <a:pPr indent="355600" algn="ctr">
              <a:lnSpc>
                <a:spcPct val="110000"/>
              </a:lnSpc>
              <a:spcBef>
                <a:spcPts val="0"/>
              </a:spcBef>
              <a:spcAft>
                <a:spcPts val="0"/>
              </a:spcAft>
            </a:pPr>
            <a:r>
              <a:rPr lang="ru-RU" sz="1200" dirty="0">
                <a:solidFill>
                  <a:schemeClr val="bg1"/>
                </a:solidFill>
              </a:rPr>
              <a:t>Рис. 24.Трубка курительная красноглиняная. КП-5994.  </a:t>
            </a:r>
            <a:r>
              <a:rPr lang="en-US" sz="1200" dirty="0" smtClean="0">
                <a:solidFill>
                  <a:schemeClr val="bg1"/>
                </a:solidFill>
              </a:rPr>
              <a:t>[</a:t>
            </a:r>
            <a:r>
              <a:rPr lang="ru-RU" sz="1200" dirty="0" smtClean="0">
                <a:solidFill>
                  <a:schemeClr val="bg1"/>
                </a:solidFill>
              </a:rPr>
              <a:t>венчик</a:t>
            </a:r>
            <a:r>
              <a:rPr lang="ru-RU" sz="1200" dirty="0">
                <a:solidFill>
                  <a:schemeClr val="bg1"/>
                </a:solidFill>
              </a:rPr>
              <a:t>, валик по краю втулки, киль, диск в основании чашечки]</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71" r="19796"/>
          <a:stretch/>
        </p:blipFill>
        <p:spPr bwMode="auto">
          <a:xfrm>
            <a:off x="827584" y="764704"/>
            <a:ext cx="7474666" cy="445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57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805264"/>
            <a:ext cx="8291264" cy="792088"/>
          </a:xfrm>
        </p:spPr>
        <p:txBody>
          <a:bodyPr>
            <a:noAutofit/>
          </a:bodyPr>
          <a:lstStyle/>
          <a:p>
            <a:pPr indent="355600" algn="ctr">
              <a:lnSpc>
                <a:spcPct val="110000"/>
              </a:lnSpc>
              <a:spcBef>
                <a:spcPts val="0"/>
              </a:spcBef>
              <a:spcAft>
                <a:spcPts val="0"/>
              </a:spcAft>
            </a:pPr>
            <a:r>
              <a:rPr lang="ru-RU" sz="1200" dirty="0">
                <a:solidFill>
                  <a:schemeClr val="bg1"/>
                </a:solidFill>
              </a:rPr>
              <a:t>Рис.25. Трубка курительная красноглиняная.КП-4581</a:t>
            </a:r>
            <a:r>
              <a:rPr lang="ru-RU" sz="1200" dirty="0" smtClean="0">
                <a:solidFill>
                  <a:schemeClr val="bg1"/>
                </a:solidFill>
              </a:rPr>
              <a:t>. Дар </a:t>
            </a:r>
            <a:r>
              <a:rPr lang="ru-RU" sz="1200" dirty="0">
                <a:solidFill>
                  <a:schemeClr val="bg1"/>
                </a:solidFill>
              </a:rPr>
              <a:t>Политова А.В. акт №7 от 11.02.2020. Случайная находка на месте строительных работ в районе Пневматики.</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04861"/>
            <a:ext cx="806010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80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4" y="1988840"/>
            <a:ext cx="8291264" cy="2592288"/>
          </a:xfrm>
        </p:spPr>
        <p:txBody>
          <a:bodyPr>
            <a:noAutofit/>
          </a:bodyPr>
          <a:lstStyle/>
          <a:p>
            <a:pPr indent="355600" algn="ctr">
              <a:lnSpc>
                <a:spcPct val="110000"/>
              </a:lnSpc>
              <a:spcBef>
                <a:spcPts val="0"/>
              </a:spcBef>
              <a:spcAft>
                <a:spcPts val="0"/>
              </a:spcAft>
            </a:pPr>
            <a:r>
              <a:rPr lang="ru-RU" sz="2000" dirty="0">
                <a:solidFill>
                  <a:schemeClr val="bg1"/>
                </a:solidFill>
              </a:rPr>
              <a:t>Таким образом, собранная  коллекция трубок позволяет музею пополнить экспозицию  раздела «Ак-Мечеть, ранний Симферополь», охарактеризовать быт населения, торговые связи, ремесло</a:t>
            </a:r>
            <a:r>
              <a:rPr lang="ru-RU" sz="2000" dirty="0" smtClean="0">
                <a:solidFill>
                  <a:schemeClr val="bg1"/>
                </a:solidFill>
              </a:rPr>
              <a:t>.                           </a:t>
            </a:r>
            <a:r>
              <a:rPr lang="ru-RU" sz="2000" dirty="0">
                <a:solidFill>
                  <a:schemeClr val="bg1"/>
                </a:solidFill>
              </a:rPr>
              <a:t>В ближайшее время планируется издать каталог курительных трубок османского типа  из коллекции музея.</a:t>
            </a:r>
          </a:p>
          <a:p>
            <a:pPr indent="355600" algn="ctr">
              <a:lnSpc>
                <a:spcPct val="110000"/>
              </a:lnSpc>
              <a:spcBef>
                <a:spcPts val="0"/>
              </a:spcBef>
              <a:spcAft>
                <a:spcPts val="0"/>
              </a:spcAft>
            </a:pPr>
            <a:endParaRPr lang="ru-RU" sz="2000" dirty="0">
              <a:solidFill>
                <a:schemeClr val="bg1"/>
              </a:solidFill>
            </a:endParaRPr>
          </a:p>
        </p:txBody>
      </p:sp>
    </p:spTree>
    <p:extLst>
      <p:ext uri="{BB962C8B-B14F-4D97-AF65-F5344CB8AC3E}">
        <p14:creationId xmlns:p14="http://schemas.microsoft.com/office/powerpoint/2010/main" val="276888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4" y="332656"/>
            <a:ext cx="8291264" cy="6192688"/>
          </a:xfrm>
        </p:spPr>
        <p:txBody>
          <a:bodyPr>
            <a:noAutofit/>
          </a:bodyPr>
          <a:lstStyle/>
          <a:p>
            <a:pPr indent="355600" algn="ctr">
              <a:lnSpc>
                <a:spcPct val="110000"/>
              </a:lnSpc>
              <a:spcBef>
                <a:spcPts val="0"/>
              </a:spcBef>
              <a:spcAft>
                <a:spcPts val="0"/>
              </a:spcAft>
            </a:pPr>
            <a:endParaRPr lang="ru-RU" sz="1300" dirty="0" smtClean="0">
              <a:solidFill>
                <a:schemeClr val="bg1"/>
              </a:solidFill>
            </a:endParaRPr>
          </a:p>
          <a:p>
            <a:pPr indent="355600" algn="ctr">
              <a:lnSpc>
                <a:spcPct val="110000"/>
              </a:lnSpc>
              <a:spcBef>
                <a:spcPts val="0"/>
              </a:spcBef>
              <a:spcAft>
                <a:spcPts val="0"/>
              </a:spcAft>
            </a:pPr>
            <a:endParaRPr lang="ru-RU" sz="1300" dirty="0">
              <a:solidFill>
                <a:schemeClr val="bg1"/>
              </a:solidFill>
            </a:endParaRPr>
          </a:p>
          <a:p>
            <a:pPr indent="355600" algn="ctr">
              <a:lnSpc>
                <a:spcPct val="110000"/>
              </a:lnSpc>
              <a:spcBef>
                <a:spcPts val="0"/>
              </a:spcBef>
              <a:spcAft>
                <a:spcPts val="0"/>
              </a:spcAft>
            </a:pPr>
            <a:r>
              <a:rPr lang="ru-RU" sz="1300" dirty="0" smtClean="0">
                <a:solidFill>
                  <a:schemeClr val="bg1"/>
                </a:solidFill>
              </a:rPr>
              <a:t>Литература </a:t>
            </a:r>
            <a:r>
              <a:rPr lang="ru-RU" sz="1300" dirty="0">
                <a:solidFill>
                  <a:schemeClr val="bg1"/>
                </a:solidFill>
              </a:rPr>
              <a:t>и источники</a:t>
            </a:r>
            <a:r>
              <a:rPr lang="ru-RU" sz="1300" dirty="0" smtClean="0">
                <a:solidFill>
                  <a:schemeClr val="bg1"/>
                </a:solidFill>
              </a:rPr>
              <a:t>:</a:t>
            </a:r>
          </a:p>
          <a:p>
            <a:pPr indent="355600" algn="ctr">
              <a:lnSpc>
                <a:spcPct val="110000"/>
              </a:lnSpc>
              <a:spcBef>
                <a:spcPts val="0"/>
              </a:spcBef>
              <a:spcAft>
                <a:spcPts val="0"/>
              </a:spcAft>
            </a:pPr>
            <a:endParaRPr lang="ru-RU" sz="1300" dirty="0">
              <a:solidFill>
                <a:schemeClr val="bg1"/>
              </a:solidFill>
            </a:endParaRPr>
          </a:p>
          <a:p>
            <a:pPr indent="355600" algn="just">
              <a:lnSpc>
                <a:spcPct val="110000"/>
              </a:lnSpc>
              <a:spcBef>
                <a:spcPts val="0"/>
              </a:spcBef>
              <a:spcAft>
                <a:spcPts val="0"/>
              </a:spcAft>
            </a:pPr>
            <a:r>
              <a:rPr lang="ru-RU" sz="1300" dirty="0">
                <a:solidFill>
                  <a:schemeClr val="bg1"/>
                </a:solidFill>
              </a:rPr>
              <a:t>1. </a:t>
            </a:r>
            <a:r>
              <a:rPr lang="en-US" sz="1300" dirty="0">
                <a:solidFill>
                  <a:schemeClr val="bg1"/>
                </a:solidFill>
              </a:rPr>
              <a:t>Robinson R. A.M. Clay Tobacco Pipes from the </a:t>
            </a:r>
            <a:r>
              <a:rPr lang="en-US" sz="1300" dirty="0" err="1">
                <a:solidFill>
                  <a:schemeClr val="bg1"/>
                </a:solidFill>
              </a:rPr>
              <a:t>Kerameikos</a:t>
            </a:r>
            <a:r>
              <a:rPr lang="en-US" sz="1300" dirty="0">
                <a:solidFill>
                  <a:schemeClr val="bg1"/>
                </a:solidFill>
              </a:rPr>
              <a:t> // </a:t>
            </a:r>
            <a:r>
              <a:rPr lang="en-US" sz="1300" dirty="0" err="1">
                <a:solidFill>
                  <a:schemeClr val="bg1"/>
                </a:solidFill>
              </a:rPr>
              <a:t>Mittelungen</a:t>
            </a:r>
            <a:r>
              <a:rPr lang="en-US" sz="1300" dirty="0">
                <a:solidFill>
                  <a:schemeClr val="bg1"/>
                </a:solidFill>
              </a:rPr>
              <a:t> des </a:t>
            </a:r>
            <a:r>
              <a:rPr lang="en-US" sz="1300" dirty="0" err="1">
                <a:solidFill>
                  <a:schemeClr val="bg1"/>
                </a:solidFill>
              </a:rPr>
              <a:t>Deutschen</a:t>
            </a:r>
            <a:r>
              <a:rPr lang="en-US" sz="1300" dirty="0">
                <a:solidFill>
                  <a:schemeClr val="bg1"/>
                </a:solidFill>
              </a:rPr>
              <a:t> </a:t>
            </a:r>
            <a:r>
              <a:rPr lang="en-US" sz="1300" dirty="0" err="1">
                <a:solidFill>
                  <a:schemeClr val="bg1"/>
                </a:solidFill>
              </a:rPr>
              <a:t>Archaologischen</a:t>
            </a:r>
            <a:r>
              <a:rPr lang="en-US" sz="1300" dirty="0">
                <a:solidFill>
                  <a:schemeClr val="bg1"/>
                </a:solidFill>
              </a:rPr>
              <a:t> </a:t>
            </a:r>
            <a:r>
              <a:rPr lang="en-US" sz="1300" dirty="0" err="1">
                <a:solidFill>
                  <a:schemeClr val="bg1"/>
                </a:solidFill>
              </a:rPr>
              <a:t>Instituts</a:t>
            </a:r>
            <a:r>
              <a:rPr lang="en-US" sz="1300" dirty="0">
                <a:solidFill>
                  <a:schemeClr val="bg1"/>
                </a:solidFill>
              </a:rPr>
              <a:t> </a:t>
            </a:r>
            <a:r>
              <a:rPr lang="en-US" sz="1300" dirty="0" err="1">
                <a:solidFill>
                  <a:schemeClr val="bg1"/>
                </a:solidFill>
              </a:rPr>
              <a:t>Athenische</a:t>
            </a:r>
            <a:r>
              <a:rPr lang="en-US" sz="1300" dirty="0">
                <a:solidFill>
                  <a:schemeClr val="bg1"/>
                </a:solidFill>
              </a:rPr>
              <a:t> </a:t>
            </a:r>
            <a:r>
              <a:rPr lang="en-US" sz="1300" dirty="0" err="1">
                <a:solidFill>
                  <a:schemeClr val="bg1"/>
                </a:solidFill>
              </a:rPr>
              <a:t>Abteilung</a:t>
            </a:r>
            <a:r>
              <a:rPr lang="en-US" sz="1300" dirty="0">
                <a:solidFill>
                  <a:schemeClr val="bg1"/>
                </a:solidFill>
              </a:rPr>
              <a:t>. Bd. 98. Berlin, 1983, S. 265-285. Robinson, R.A.M. Tobacco Pipes of Corinth..., p.149-203. </a:t>
            </a:r>
          </a:p>
          <a:p>
            <a:pPr indent="355600" algn="just">
              <a:lnSpc>
                <a:spcPct val="110000"/>
              </a:lnSpc>
              <a:spcBef>
                <a:spcPts val="0"/>
              </a:spcBef>
              <a:spcAft>
                <a:spcPts val="0"/>
              </a:spcAft>
            </a:pPr>
            <a:r>
              <a:rPr lang="en-US" sz="1300" dirty="0">
                <a:solidFill>
                  <a:schemeClr val="bg1"/>
                </a:solidFill>
              </a:rPr>
              <a:t>2.Robinson, R.A.M. Tobacco Pipes of Corinth and of the Athenian Agora // Hesperia, 1985. Vol. 54. - N 2. , p.150.</a:t>
            </a:r>
          </a:p>
          <a:p>
            <a:pPr indent="355600" algn="just">
              <a:lnSpc>
                <a:spcPct val="110000"/>
              </a:lnSpc>
              <a:spcBef>
                <a:spcPts val="0"/>
              </a:spcBef>
              <a:spcAft>
                <a:spcPts val="0"/>
              </a:spcAft>
            </a:pPr>
            <a:r>
              <a:rPr lang="en-US" sz="1300" dirty="0">
                <a:solidFill>
                  <a:schemeClr val="bg1"/>
                </a:solidFill>
              </a:rPr>
              <a:t>3.Heyes, J. Turkish Clay Pipes: A Provisional Typology // The Archaeology of the Clay Tobacco Pipe, IV. London, </a:t>
            </a:r>
          </a:p>
          <a:p>
            <a:pPr indent="355600" algn="just">
              <a:lnSpc>
                <a:spcPct val="110000"/>
              </a:lnSpc>
              <a:spcBef>
                <a:spcPts val="0"/>
              </a:spcBef>
              <a:spcAft>
                <a:spcPts val="0"/>
              </a:spcAft>
            </a:pPr>
            <a:r>
              <a:rPr lang="en-US" sz="1300" dirty="0">
                <a:solidFill>
                  <a:schemeClr val="bg1"/>
                </a:solidFill>
              </a:rPr>
              <a:t>4.  </a:t>
            </a:r>
            <a:r>
              <a:rPr lang="ru-RU" sz="1300" dirty="0" err="1">
                <a:solidFill>
                  <a:schemeClr val="bg1"/>
                </a:solidFill>
              </a:rPr>
              <a:t>Станчева</a:t>
            </a:r>
            <a:r>
              <a:rPr lang="ru-RU" sz="1300" dirty="0">
                <a:solidFill>
                  <a:schemeClr val="bg1"/>
                </a:solidFill>
              </a:rPr>
              <a:t> М. </a:t>
            </a:r>
            <a:r>
              <a:rPr lang="ru-RU" sz="1300" dirty="0" err="1">
                <a:solidFill>
                  <a:schemeClr val="bg1"/>
                </a:solidFill>
              </a:rPr>
              <a:t>Колекцйата</a:t>
            </a:r>
            <a:r>
              <a:rPr lang="ru-RU" sz="1300" dirty="0">
                <a:solidFill>
                  <a:schemeClr val="bg1"/>
                </a:solidFill>
              </a:rPr>
              <a:t> от </a:t>
            </a:r>
            <a:r>
              <a:rPr lang="ru-RU" sz="1300" dirty="0" err="1">
                <a:solidFill>
                  <a:schemeClr val="bg1"/>
                </a:solidFill>
              </a:rPr>
              <a:t>лули</a:t>
            </a:r>
            <a:r>
              <a:rPr lang="ru-RU" sz="1300" dirty="0">
                <a:solidFill>
                  <a:schemeClr val="bg1"/>
                </a:solidFill>
              </a:rPr>
              <a:t> </a:t>
            </a:r>
            <a:r>
              <a:rPr lang="ru-RU" sz="1300" dirty="0" err="1">
                <a:solidFill>
                  <a:schemeClr val="bg1"/>
                </a:solidFill>
              </a:rPr>
              <a:t>във</a:t>
            </a:r>
            <a:r>
              <a:rPr lang="ru-RU" sz="1300" dirty="0">
                <a:solidFill>
                  <a:schemeClr val="bg1"/>
                </a:solidFill>
              </a:rPr>
              <a:t> </a:t>
            </a:r>
            <a:r>
              <a:rPr lang="ru-RU" sz="1300" dirty="0" err="1">
                <a:solidFill>
                  <a:schemeClr val="bg1"/>
                </a:solidFill>
              </a:rPr>
              <a:t>Варненския</a:t>
            </a:r>
            <a:r>
              <a:rPr lang="ru-RU" sz="1300" dirty="0">
                <a:solidFill>
                  <a:schemeClr val="bg1"/>
                </a:solidFill>
              </a:rPr>
              <a:t> музей // </a:t>
            </a:r>
            <a:r>
              <a:rPr lang="ru-RU" sz="1300" dirty="0" err="1">
                <a:solidFill>
                  <a:schemeClr val="bg1"/>
                </a:solidFill>
              </a:rPr>
              <a:t>Изв</a:t>
            </a:r>
            <a:r>
              <a:rPr lang="ru-RU" sz="1300" dirty="0" smtClean="0">
                <a:solidFill>
                  <a:schemeClr val="bg1"/>
                </a:solidFill>
              </a:rPr>
              <a:t>. НМВ</a:t>
            </a:r>
            <a:r>
              <a:rPr lang="ru-RU" sz="1300" dirty="0">
                <a:solidFill>
                  <a:schemeClr val="bg1"/>
                </a:solidFill>
              </a:rPr>
              <a:t>, кн. </a:t>
            </a:r>
            <a:r>
              <a:rPr lang="en-US" sz="1300" dirty="0">
                <a:solidFill>
                  <a:schemeClr val="bg1"/>
                </a:solidFill>
              </a:rPr>
              <a:t>VIII (XXIII).</a:t>
            </a:r>
            <a:r>
              <a:rPr lang="ru-RU" sz="1300" dirty="0">
                <a:solidFill>
                  <a:schemeClr val="bg1"/>
                </a:solidFill>
              </a:rPr>
              <a:t>Варна, 1972</a:t>
            </a:r>
          </a:p>
          <a:p>
            <a:pPr indent="355600" algn="just">
              <a:lnSpc>
                <a:spcPct val="110000"/>
              </a:lnSpc>
              <a:spcBef>
                <a:spcPts val="0"/>
              </a:spcBef>
              <a:spcAft>
                <a:spcPts val="0"/>
              </a:spcAft>
            </a:pPr>
            <a:r>
              <a:rPr lang="ru-RU" sz="1300" dirty="0">
                <a:solidFill>
                  <a:schemeClr val="bg1"/>
                </a:solidFill>
              </a:rPr>
              <a:t>5. Волков  И. В. Частная коллекция «турецких» курительных трубок из Москвы. Государственный музей Востока. Материальная культура Востока: сб. статей. М. 1999.</a:t>
            </a:r>
          </a:p>
          <a:p>
            <a:pPr indent="355600" algn="just">
              <a:lnSpc>
                <a:spcPct val="110000"/>
              </a:lnSpc>
              <a:spcBef>
                <a:spcPts val="0"/>
              </a:spcBef>
              <a:spcAft>
                <a:spcPts val="0"/>
              </a:spcAft>
            </a:pPr>
            <a:r>
              <a:rPr lang="ru-RU" sz="1300" dirty="0">
                <a:solidFill>
                  <a:schemeClr val="bg1"/>
                </a:solidFill>
              </a:rPr>
              <a:t>6.Волков, И. В., Новикова, Г. Л. Красноглиняные «турецкие» курительные трубки в собрании Музея истории города Москвы. Археологические памятники Москвы и Подмосковья. </a:t>
            </a:r>
            <a:r>
              <a:rPr lang="ru-RU" sz="1300" dirty="0" err="1">
                <a:solidFill>
                  <a:schemeClr val="bg1"/>
                </a:solidFill>
              </a:rPr>
              <a:t>Вып</a:t>
            </a:r>
            <a:r>
              <a:rPr lang="ru-RU" sz="1300" dirty="0">
                <a:solidFill>
                  <a:schemeClr val="bg1"/>
                </a:solidFill>
              </a:rPr>
              <a:t>. 9. М. 1996.</a:t>
            </a:r>
          </a:p>
          <a:p>
            <a:pPr indent="355600" algn="just">
              <a:lnSpc>
                <a:spcPct val="110000"/>
              </a:lnSpc>
              <a:spcBef>
                <a:spcPts val="0"/>
              </a:spcBef>
              <a:spcAft>
                <a:spcPts val="0"/>
              </a:spcAft>
            </a:pPr>
            <a:r>
              <a:rPr lang="ru-RU" sz="1300" dirty="0">
                <a:solidFill>
                  <a:schemeClr val="bg1"/>
                </a:solidFill>
              </a:rPr>
              <a:t>7.Курительные трубки из раскопок османской крепости </a:t>
            </a:r>
            <a:r>
              <a:rPr lang="ru-RU" sz="1300" dirty="0" err="1">
                <a:solidFill>
                  <a:schemeClr val="bg1"/>
                </a:solidFill>
              </a:rPr>
              <a:t>Азак</a:t>
            </a:r>
            <a:r>
              <a:rPr lang="ru-RU" sz="1300" dirty="0">
                <a:solidFill>
                  <a:schemeClr val="bg1"/>
                </a:solidFill>
              </a:rPr>
              <a:t> (по материалам фонда археологии Азовского музея-заповедника). Каталог коллекции.- Азов, 2016.</a:t>
            </a:r>
          </a:p>
          <a:p>
            <a:pPr indent="355600" algn="just">
              <a:lnSpc>
                <a:spcPct val="110000"/>
              </a:lnSpc>
              <a:spcBef>
                <a:spcPts val="0"/>
              </a:spcBef>
              <a:spcAft>
                <a:spcPts val="0"/>
              </a:spcAft>
            </a:pPr>
            <a:r>
              <a:rPr lang="ru-RU" sz="1300" dirty="0">
                <a:solidFill>
                  <a:schemeClr val="bg1"/>
                </a:solidFill>
              </a:rPr>
              <a:t>8.Краснова Т.Н</a:t>
            </a:r>
            <a:r>
              <a:rPr lang="ru-RU" sz="1300" dirty="0" smtClean="0">
                <a:solidFill>
                  <a:schemeClr val="bg1"/>
                </a:solidFill>
              </a:rPr>
              <a:t>. Коллекция </a:t>
            </a:r>
            <a:r>
              <a:rPr lang="ru-RU" sz="1300" dirty="0">
                <a:solidFill>
                  <a:schemeClr val="bg1"/>
                </a:solidFill>
              </a:rPr>
              <a:t>керамических курительных трубок из фондов БГИКС//Проблемы истории и археологии Крыма</a:t>
            </a:r>
            <a:r>
              <a:rPr lang="ru-RU" sz="1300" dirty="0" smtClean="0">
                <a:solidFill>
                  <a:schemeClr val="bg1"/>
                </a:solidFill>
              </a:rPr>
              <a:t>.- Симферополь: Таврия</a:t>
            </a:r>
            <a:r>
              <a:rPr lang="ru-RU" sz="1300" dirty="0">
                <a:solidFill>
                  <a:schemeClr val="bg1"/>
                </a:solidFill>
              </a:rPr>
              <a:t>, 1994,с.267-271</a:t>
            </a:r>
          </a:p>
          <a:p>
            <a:pPr indent="355600" algn="just">
              <a:lnSpc>
                <a:spcPct val="110000"/>
              </a:lnSpc>
              <a:spcBef>
                <a:spcPts val="0"/>
              </a:spcBef>
              <a:spcAft>
                <a:spcPts val="0"/>
              </a:spcAft>
            </a:pPr>
            <a:r>
              <a:rPr lang="ru-RU" sz="1300" dirty="0">
                <a:solidFill>
                  <a:schemeClr val="bg1"/>
                </a:solidFill>
              </a:rPr>
              <a:t>9.Перепелкина Н.В. Коллекция глиняных курительных трубок из фондов Керченского государственного историко-культурного заповедника // 175 лет Керченскому музею древностей. Керчь, 2001. С. 126-131.</a:t>
            </a:r>
          </a:p>
          <a:p>
            <a:pPr indent="355600" algn="just">
              <a:lnSpc>
                <a:spcPct val="110000"/>
              </a:lnSpc>
              <a:spcBef>
                <a:spcPts val="0"/>
              </a:spcBef>
              <a:spcAft>
                <a:spcPts val="0"/>
              </a:spcAft>
            </a:pPr>
            <a:r>
              <a:rPr lang="ru-RU" sz="1300" dirty="0">
                <a:solidFill>
                  <a:schemeClr val="bg1"/>
                </a:solidFill>
              </a:rPr>
              <a:t>10.Зайцев И.В. Табак и курение в Крыму.</a:t>
            </a:r>
            <a:r>
              <a:rPr lang="en-US" sz="1300" dirty="0">
                <a:solidFill>
                  <a:schemeClr val="bg1"/>
                </a:solidFill>
              </a:rPr>
              <a:t>XVII-XVIII</a:t>
            </a:r>
            <a:r>
              <a:rPr lang="ru-RU" sz="1300" dirty="0">
                <a:solidFill>
                  <a:schemeClr val="bg1"/>
                </a:solidFill>
              </a:rPr>
              <a:t>вв.//История и современность, 2011,№2,М., с.13-33</a:t>
            </a:r>
          </a:p>
          <a:p>
            <a:pPr indent="355600" algn="just">
              <a:lnSpc>
                <a:spcPct val="110000"/>
              </a:lnSpc>
              <a:spcBef>
                <a:spcPts val="0"/>
              </a:spcBef>
              <a:spcAft>
                <a:spcPts val="0"/>
              </a:spcAft>
            </a:pPr>
            <a:r>
              <a:rPr lang="ru-RU" sz="1300" dirty="0">
                <a:solidFill>
                  <a:schemeClr val="bg1"/>
                </a:solidFill>
              </a:rPr>
              <a:t>11.Кабачкова «Коллекция курительных трубок из фондов КРУ  «Этнографический музей» (Этнография Крыма </a:t>
            </a:r>
            <a:r>
              <a:rPr lang="en-US" sz="1300" dirty="0">
                <a:solidFill>
                  <a:schemeClr val="bg1"/>
                </a:solidFill>
              </a:rPr>
              <a:t>XIX-XXI </a:t>
            </a:r>
            <a:r>
              <a:rPr lang="ru-RU" sz="1300" dirty="0">
                <a:solidFill>
                  <a:schemeClr val="bg1"/>
                </a:solidFill>
              </a:rPr>
              <a:t>вв. и современные этно-культурные процессы.-вып.3.Симферополь, 2012,с.60-64</a:t>
            </a:r>
          </a:p>
          <a:p>
            <a:pPr indent="355600" algn="ctr">
              <a:lnSpc>
                <a:spcPct val="110000"/>
              </a:lnSpc>
              <a:spcBef>
                <a:spcPts val="0"/>
              </a:spcBef>
              <a:spcAft>
                <a:spcPts val="0"/>
              </a:spcAft>
            </a:pPr>
            <a:endParaRPr lang="ru-RU" sz="2000" dirty="0">
              <a:solidFill>
                <a:schemeClr val="bg1"/>
              </a:solidFill>
            </a:endParaRPr>
          </a:p>
          <a:p>
            <a:pPr indent="355600" algn="ctr">
              <a:lnSpc>
                <a:spcPct val="110000"/>
              </a:lnSpc>
              <a:spcBef>
                <a:spcPts val="0"/>
              </a:spcBef>
              <a:spcAft>
                <a:spcPts val="0"/>
              </a:spcAft>
            </a:pPr>
            <a:endParaRPr lang="ru-RU" sz="2000" dirty="0">
              <a:solidFill>
                <a:schemeClr val="bg1"/>
              </a:solidFill>
            </a:endParaRPr>
          </a:p>
        </p:txBody>
      </p:sp>
    </p:spTree>
    <p:extLst>
      <p:ext uri="{BB962C8B-B14F-4D97-AF65-F5344CB8AC3E}">
        <p14:creationId xmlns:p14="http://schemas.microsoft.com/office/powerpoint/2010/main" val="72885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179512" y="332656"/>
            <a:ext cx="8831832" cy="6768751"/>
          </a:xfrm>
        </p:spPr>
        <p:txBody>
          <a:bodyPr>
            <a:noAutofit/>
          </a:bodyPr>
          <a:lstStyle/>
          <a:p>
            <a:pPr indent="176213" algn="just">
              <a:lnSpc>
                <a:spcPct val="120000"/>
              </a:lnSpc>
              <a:spcBef>
                <a:spcPts val="0"/>
              </a:spcBef>
              <a:spcAft>
                <a:spcPts val="0"/>
              </a:spcAft>
            </a:pPr>
            <a:r>
              <a:rPr lang="ru-RU" sz="1100" dirty="0">
                <a:solidFill>
                  <a:schemeClr val="bg1"/>
                </a:solidFill>
              </a:rPr>
              <a:t>В музее истории города Симферополя имеется небольшая коллекция курительных трубок  османского типа 17-19в. – 26  единиц хранения. Она сформировалась за последние годы  за счет дарений  из частных коллекций: дары Л.Г. Желудевой (сборы на </a:t>
            </a:r>
            <a:r>
              <a:rPr lang="ru-RU" sz="1100" dirty="0" err="1">
                <a:solidFill>
                  <a:schemeClr val="bg1"/>
                </a:solidFill>
              </a:rPr>
              <a:t>Мангупе</a:t>
            </a:r>
            <a:r>
              <a:rPr lang="ru-RU" sz="1100" dirty="0">
                <a:solidFill>
                  <a:schemeClr val="bg1"/>
                </a:solidFill>
              </a:rPr>
              <a:t> в 1988г</a:t>
            </a:r>
            <a:r>
              <a:rPr lang="ru-RU" sz="1100" dirty="0" smtClean="0">
                <a:solidFill>
                  <a:schemeClr val="bg1"/>
                </a:solidFill>
              </a:rPr>
              <a:t>.), А.В</a:t>
            </a:r>
            <a:r>
              <a:rPr lang="ru-RU" sz="1100" dirty="0">
                <a:solidFill>
                  <a:schemeClr val="bg1"/>
                </a:solidFill>
              </a:rPr>
              <a:t>. Политова (сборы на месте строительных работ в микрорайоне  «Пневматика»),  Т.А. Копьевой (из подъемного материала в старом городе (Симферополь, </a:t>
            </a:r>
            <a:r>
              <a:rPr lang="ru-RU" sz="1100" dirty="0" err="1">
                <a:solidFill>
                  <a:schemeClr val="bg1"/>
                </a:solidFill>
              </a:rPr>
              <a:t>бывш</a:t>
            </a:r>
            <a:r>
              <a:rPr lang="ru-RU" sz="1100" dirty="0">
                <a:solidFill>
                  <a:schemeClr val="bg1"/>
                </a:solidFill>
              </a:rPr>
              <a:t>. Ак-Мечеть), из раскопок на месте бывшего дворца Калги-Султана на улице Воровского, проводившихся в 2017 и 2022 гг.   </a:t>
            </a:r>
          </a:p>
          <a:p>
            <a:pPr indent="176213" algn="just">
              <a:lnSpc>
                <a:spcPct val="120000"/>
              </a:lnSpc>
              <a:spcBef>
                <a:spcPts val="0"/>
              </a:spcBef>
              <a:spcAft>
                <a:spcPts val="0"/>
              </a:spcAft>
            </a:pPr>
            <a:r>
              <a:rPr lang="ru-RU" sz="1100" dirty="0">
                <a:solidFill>
                  <a:schemeClr val="bg1"/>
                </a:solidFill>
              </a:rPr>
              <a:t>       Типология их в общих чертах разработана Ребеккой Робинзон, изучившей материалы афинской Агоры и Коринфа [1,2], Джеймсом </a:t>
            </a:r>
            <a:r>
              <a:rPr lang="ru-RU" sz="1100" dirty="0" err="1">
                <a:solidFill>
                  <a:schemeClr val="bg1"/>
                </a:solidFill>
              </a:rPr>
              <a:t>Хейсом</a:t>
            </a:r>
            <a:r>
              <a:rPr lang="ru-RU" sz="1100" dirty="0">
                <a:solidFill>
                  <a:schemeClr val="bg1"/>
                </a:solidFill>
              </a:rPr>
              <a:t> (раскопки Дубровника)[3]. Внимание этой категории находок уделили болгарские археологи [4]. Многие музеи России издали свои коллекции трубок, потому что подобные изделия проникали в 17-18 вв. далеко за пределы Османской империи, имеются публикации частных коллекций [5,6]. Особенно нужно отметить материалы турецкой крепости </a:t>
            </a:r>
            <a:r>
              <a:rPr lang="ru-RU" sz="1100" dirty="0" err="1">
                <a:solidFill>
                  <a:schemeClr val="bg1"/>
                </a:solidFill>
              </a:rPr>
              <a:t>Азак</a:t>
            </a:r>
            <a:r>
              <a:rPr lang="ru-RU" sz="1100" dirty="0">
                <a:solidFill>
                  <a:schemeClr val="bg1"/>
                </a:solidFill>
              </a:rPr>
              <a:t>, изданные Азовским музеем заповедником [7]. </a:t>
            </a:r>
          </a:p>
          <a:p>
            <a:pPr indent="176213" algn="just">
              <a:lnSpc>
                <a:spcPct val="120000"/>
              </a:lnSpc>
              <a:spcBef>
                <a:spcPts val="0"/>
              </a:spcBef>
              <a:spcAft>
                <a:spcPts val="0"/>
              </a:spcAft>
            </a:pPr>
            <a:r>
              <a:rPr lang="ru-RU" sz="1100" dirty="0">
                <a:solidFill>
                  <a:schemeClr val="bg1"/>
                </a:solidFill>
              </a:rPr>
              <a:t>      Однако большой массив крымских материалов издан не полностью. Не изучен вопрос о местных мастерских и особенностях их продукции – характеристиках глины, особенностях декора, клеймах местных мастеров. Этой теме посвящены всего  4 статьи: Т.Н. Красновой [8] Н.В</a:t>
            </a:r>
            <a:r>
              <a:rPr lang="ru-RU" sz="1100" dirty="0" smtClean="0">
                <a:solidFill>
                  <a:schemeClr val="bg1"/>
                </a:solidFill>
              </a:rPr>
              <a:t>. </a:t>
            </a:r>
            <a:r>
              <a:rPr lang="ru-RU" sz="1100" dirty="0" err="1" smtClean="0">
                <a:solidFill>
                  <a:schemeClr val="bg1"/>
                </a:solidFill>
              </a:rPr>
              <a:t>Перепелкиной</a:t>
            </a:r>
            <a:r>
              <a:rPr lang="ru-RU" sz="1100" dirty="0" smtClean="0">
                <a:solidFill>
                  <a:schemeClr val="bg1"/>
                </a:solidFill>
              </a:rPr>
              <a:t> </a:t>
            </a:r>
            <a:r>
              <a:rPr lang="ru-RU" sz="1100" dirty="0">
                <a:solidFill>
                  <a:schemeClr val="bg1"/>
                </a:solidFill>
              </a:rPr>
              <a:t>[9], И.В</a:t>
            </a:r>
            <a:r>
              <a:rPr lang="ru-RU" sz="1100" dirty="0" smtClean="0">
                <a:solidFill>
                  <a:schemeClr val="bg1"/>
                </a:solidFill>
              </a:rPr>
              <a:t>. Зайцева </a:t>
            </a:r>
            <a:r>
              <a:rPr lang="ru-RU" sz="1100" dirty="0">
                <a:solidFill>
                  <a:schemeClr val="bg1"/>
                </a:solidFill>
              </a:rPr>
              <a:t>[10], А.В</a:t>
            </a:r>
            <a:r>
              <a:rPr lang="ru-RU" sz="1100" dirty="0" smtClean="0">
                <a:solidFill>
                  <a:schemeClr val="bg1"/>
                </a:solidFill>
              </a:rPr>
              <a:t>. Кабачковой </a:t>
            </a:r>
            <a:r>
              <a:rPr lang="ru-RU" sz="1100" dirty="0">
                <a:solidFill>
                  <a:schemeClr val="bg1"/>
                </a:solidFill>
              </a:rPr>
              <a:t>[11]. </a:t>
            </a:r>
          </a:p>
          <a:p>
            <a:pPr indent="176213" algn="just">
              <a:lnSpc>
                <a:spcPct val="120000"/>
              </a:lnSpc>
              <a:spcBef>
                <a:spcPts val="0"/>
              </a:spcBef>
              <a:spcAft>
                <a:spcPts val="0"/>
              </a:spcAft>
            </a:pPr>
            <a:r>
              <a:rPr lang="ru-RU" sz="1100" dirty="0">
                <a:solidFill>
                  <a:schemeClr val="bg1"/>
                </a:solidFill>
              </a:rPr>
              <a:t>       Керамические курительные трубки «тахта-чубук» (</a:t>
            </a:r>
            <a:r>
              <a:rPr lang="ru-RU" sz="1100" dirty="0" err="1">
                <a:solidFill>
                  <a:schemeClr val="bg1"/>
                </a:solidFill>
              </a:rPr>
              <a:t>турецк</a:t>
            </a:r>
            <a:r>
              <a:rPr lang="ru-RU" sz="1100" dirty="0">
                <a:solidFill>
                  <a:schemeClr val="bg1"/>
                </a:solidFill>
              </a:rPr>
              <a:t>.) «</a:t>
            </a:r>
            <a:r>
              <a:rPr lang="ru-RU" sz="1100" dirty="0" err="1">
                <a:solidFill>
                  <a:schemeClr val="bg1"/>
                </a:solidFill>
              </a:rPr>
              <a:t>люле</a:t>
            </a:r>
            <a:r>
              <a:rPr lang="ru-RU" sz="1100" dirty="0">
                <a:solidFill>
                  <a:schemeClr val="bg1"/>
                </a:solidFill>
              </a:rPr>
              <a:t>» (крымско-тат., отсюда </a:t>
            </a:r>
            <a:r>
              <a:rPr lang="ru-RU" sz="1100" dirty="0" err="1">
                <a:solidFill>
                  <a:schemeClr val="bg1"/>
                </a:solidFill>
              </a:rPr>
              <a:t>укр</a:t>
            </a:r>
            <a:r>
              <a:rPr lang="ru-RU" sz="1100" dirty="0">
                <a:solidFill>
                  <a:schemeClr val="bg1"/>
                </a:solidFill>
              </a:rPr>
              <a:t>.-люлька) получили широкое распространение в Крымском ханстве  с 17 в. В Османской Империи, где курение также быстро приобрело популярность, мастера придумали составную трубку, разделив её на короткую глиняную чашку с втулкой и деревянный мундштук. </a:t>
            </a:r>
          </a:p>
          <a:p>
            <a:pPr indent="176213" algn="just">
              <a:lnSpc>
                <a:spcPct val="120000"/>
              </a:lnSpc>
              <a:spcBef>
                <a:spcPts val="0"/>
              </a:spcBef>
              <a:spcAft>
                <a:spcPts val="0"/>
              </a:spcAft>
            </a:pPr>
            <a:r>
              <a:rPr lang="ru-RU" sz="1100" dirty="0" smtClean="0">
                <a:solidFill>
                  <a:schemeClr val="bg1"/>
                </a:solidFill>
              </a:rPr>
              <a:t>Чашечку </a:t>
            </a:r>
            <a:r>
              <a:rPr lang="ru-RU" sz="1100" dirty="0">
                <a:solidFill>
                  <a:schemeClr val="bg1"/>
                </a:solidFill>
              </a:rPr>
              <a:t>и втулку  снизу соединяет выступ, называемый «киль». Конструкция получилась более прочной, чем у хрупких европейских трубок, а недостаток изящества компенсировался богатым орнаментом. На гипсовую матрицу наносилась пластическая масса, тщательно приминалась, затем обе половинки соединялись, во втулке металлическим прутом делалось отверстие. После этого мастер приступал к нанесению на внешнюю часть изделия орнамента.  Рисунок наносился специальными штампами, палочками с заостренным или круглым концом, колесиком. Симметричный орнамент имел выпуклую или вдавленную форму. На ранних экземплярах, на внешней стороне чаши мастер наносил клеймо, подтверждая свое авторство. </a:t>
            </a:r>
          </a:p>
          <a:p>
            <a:pPr indent="176213" algn="just">
              <a:lnSpc>
                <a:spcPct val="120000"/>
              </a:lnSpc>
              <a:spcBef>
                <a:spcPts val="0"/>
              </a:spcBef>
              <a:spcAft>
                <a:spcPts val="0"/>
              </a:spcAft>
            </a:pPr>
            <a:r>
              <a:rPr lang="ru-RU" sz="1100" dirty="0">
                <a:solidFill>
                  <a:schemeClr val="bg1"/>
                </a:solidFill>
              </a:rPr>
              <a:t>Для изготовления табачной курительной трубки требовалась особая пластичность материала. Для этого глину просеивали, промывали, отстаивали и т.п. Таким образом, получалась формовочная масса практически без примесей. Трубки часто разбивались, потому что остатки табака и табачной смолы выбивались из трубки, разрушая чашечку и втулку, поэтому большинство экземпляров имеют повреждения.  </a:t>
            </a:r>
          </a:p>
          <a:p>
            <a:pPr indent="176213" algn="just">
              <a:lnSpc>
                <a:spcPct val="120000"/>
              </a:lnSpc>
              <a:spcBef>
                <a:spcPts val="0"/>
              </a:spcBef>
              <a:spcAft>
                <a:spcPts val="0"/>
              </a:spcAft>
            </a:pPr>
            <a:r>
              <a:rPr lang="ru-RU" sz="1100" dirty="0">
                <a:solidFill>
                  <a:schemeClr val="bg1"/>
                </a:solidFill>
              </a:rPr>
              <a:t>       Трубки из коллекции музея можно разделить на несколько типов – тахта-чубук - с чашечкой цилиндрической формы в верхней части и с  богато орнаментированной  эллипсовидной нижней частью, трубки с чашечкой в форме бутона  и трубки с чашечкой тюльпановидной формы.  В основной массе трубки красноглиняные, есть несколько экземпляров из светлой или серой пережженной глины, одна трубочка покрыта  красным ангобом.  Изредка встречаются клейма. На некоторых экземплярах имеются следы лощения. Орнаменты геометрические в основном это каннелюры, </a:t>
            </a:r>
            <a:r>
              <a:rPr lang="ru-RU" sz="1100" dirty="0" err="1">
                <a:solidFill>
                  <a:schemeClr val="bg1"/>
                </a:solidFill>
              </a:rPr>
              <a:t>овы</a:t>
            </a:r>
            <a:r>
              <a:rPr lang="ru-RU" sz="1100" dirty="0">
                <a:solidFill>
                  <a:schemeClr val="bg1"/>
                </a:solidFill>
              </a:rPr>
              <a:t>, круги и </a:t>
            </a:r>
            <a:r>
              <a:rPr lang="ru-RU" sz="1100" dirty="0" err="1">
                <a:solidFill>
                  <a:schemeClr val="bg1"/>
                </a:solidFill>
              </a:rPr>
              <a:t>овы</a:t>
            </a:r>
            <a:r>
              <a:rPr lang="ru-RU" sz="1100" dirty="0">
                <a:solidFill>
                  <a:schemeClr val="bg1"/>
                </a:solidFill>
              </a:rPr>
              <a:t> с вписанными в них точками. </a:t>
            </a:r>
          </a:p>
          <a:p>
            <a:pPr indent="176213" algn="just">
              <a:lnSpc>
                <a:spcPct val="120000"/>
              </a:lnSpc>
              <a:spcBef>
                <a:spcPts val="0"/>
              </a:spcBef>
              <a:spcAft>
                <a:spcPts val="0"/>
              </a:spcAft>
            </a:pPr>
            <a:endParaRPr lang="ru-RU" sz="1000" dirty="0">
              <a:solidFill>
                <a:schemeClr val="bg1"/>
              </a:solidFill>
            </a:endParaRPr>
          </a:p>
        </p:txBody>
      </p:sp>
    </p:spTree>
    <p:extLst>
      <p:ext uri="{BB962C8B-B14F-4D97-AF65-F5344CB8AC3E}">
        <p14:creationId xmlns:p14="http://schemas.microsoft.com/office/powerpoint/2010/main" val="182211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1560" y="5085184"/>
            <a:ext cx="8075240" cy="1222648"/>
          </a:xfrm>
        </p:spPr>
        <p:txBody>
          <a:bodyPr>
            <a:normAutofit lnSpcReduction="10000"/>
          </a:bodyPr>
          <a:lstStyle/>
          <a:p>
            <a:pPr indent="355600" algn="ctr">
              <a:lnSpc>
                <a:spcPct val="110000"/>
              </a:lnSpc>
              <a:spcBef>
                <a:spcPts val="0"/>
              </a:spcBef>
              <a:spcAft>
                <a:spcPts val="0"/>
              </a:spcAft>
            </a:pPr>
            <a:r>
              <a:rPr lang="ru-RU" sz="1200" dirty="0">
                <a:solidFill>
                  <a:schemeClr val="bg1"/>
                </a:solidFill>
              </a:rPr>
              <a:t>Тип «тахта-чубук» представлен трубкой, поступившей из коллекции Желудевой Л.Г. собранной  ею во время прогулки на </a:t>
            </a:r>
            <a:r>
              <a:rPr lang="ru-RU" sz="1200" dirty="0" err="1">
                <a:solidFill>
                  <a:schemeClr val="bg1"/>
                </a:solidFill>
              </a:rPr>
              <a:t>Мангупе</a:t>
            </a:r>
            <a:r>
              <a:rPr lang="ru-RU" sz="1200" dirty="0">
                <a:solidFill>
                  <a:schemeClr val="bg1"/>
                </a:solidFill>
              </a:rPr>
              <a:t> в 1988 году (рис.1). Верхняя часть чашечки цилиндрическая, нижняя – эллипсовидная, украшена оттисками рельефного штампа – овалы и </a:t>
            </a:r>
            <a:r>
              <a:rPr lang="ru-RU" sz="1200" dirty="0" err="1">
                <a:solidFill>
                  <a:schemeClr val="bg1"/>
                </a:solidFill>
              </a:rPr>
              <a:t>пальметки</a:t>
            </a:r>
            <a:r>
              <a:rPr lang="ru-RU" sz="1200" dirty="0">
                <a:solidFill>
                  <a:schemeClr val="bg1"/>
                </a:solidFill>
              </a:rPr>
              <a:t>. Киль  треугольный, высокий, подчеркнут полосой зубчатого штампа. Втулка массивная, широкая, валик на краю украшен оттиском зубчатого штампа. Глина коричневая, покрыта оранжевым ангобом, поверхность </a:t>
            </a:r>
            <a:r>
              <a:rPr lang="ru-RU" sz="1200" dirty="0" err="1">
                <a:solidFill>
                  <a:schemeClr val="bg1"/>
                </a:solidFill>
              </a:rPr>
              <a:t>подлощеная</a:t>
            </a:r>
            <a:r>
              <a:rPr lang="ru-RU" sz="1200" dirty="0">
                <a:solidFill>
                  <a:schemeClr val="bg1"/>
                </a:solidFill>
              </a:rPr>
              <a:t>. </a:t>
            </a:r>
            <a:r>
              <a:rPr lang="ru-RU" sz="1200" dirty="0" err="1">
                <a:solidFill>
                  <a:schemeClr val="bg1"/>
                </a:solidFill>
              </a:rPr>
              <a:t>Аналогия:трубка</a:t>
            </a:r>
            <a:r>
              <a:rPr lang="ru-RU" sz="1200" dirty="0">
                <a:solidFill>
                  <a:schemeClr val="bg1"/>
                </a:solidFill>
              </a:rPr>
              <a:t> из крепости </a:t>
            </a:r>
            <a:r>
              <a:rPr lang="ru-RU" sz="1200" dirty="0" err="1">
                <a:solidFill>
                  <a:schemeClr val="bg1"/>
                </a:solidFill>
              </a:rPr>
              <a:t>Азак</a:t>
            </a:r>
            <a:r>
              <a:rPr lang="ru-RU" sz="1200" dirty="0">
                <a:solidFill>
                  <a:schemeClr val="bg1"/>
                </a:solidFill>
              </a:rPr>
              <a:t>  [7,№213].  17-18 вв.</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780423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255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373216"/>
            <a:ext cx="8291264" cy="934616"/>
          </a:xfrm>
        </p:spPr>
        <p:txBody>
          <a:bodyPr>
            <a:noAutofit/>
          </a:bodyPr>
          <a:lstStyle/>
          <a:p>
            <a:pPr indent="355600" algn="ctr">
              <a:lnSpc>
                <a:spcPct val="110000"/>
              </a:lnSpc>
              <a:spcBef>
                <a:spcPts val="0"/>
              </a:spcBef>
              <a:spcAft>
                <a:spcPts val="0"/>
              </a:spcAft>
            </a:pPr>
            <a:r>
              <a:rPr lang="ru-RU" sz="1200" dirty="0">
                <a:solidFill>
                  <a:schemeClr val="bg1"/>
                </a:solidFill>
              </a:rPr>
              <a:t>Трубка курительная, фрагментированная - Отбиты  часть втулки и верхняя часть чашечки</a:t>
            </a:r>
            <a:r>
              <a:rPr lang="ru-RU" sz="1200" dirty="0" smtClean="0">
                <a:solidFill>
                  <a:schemeClr val="bg1"/>
                </a:solidFill>
              </a:rPr>
              <a:t>. Киль </a:t>
            </a:r>
            <a:r>
              <a:rPr lang="ru-RU" sz="1200" dirty="0">
                <a:solidFill>
                  <a:schemeClr val="bg1"/>
                </a:solidFill>
              </a:rPr>
              <a:t>отсутствует. Глина бежевого цвета, поверхность неорнаментированная</a:t>
            </a:r>
            <a:r>
              <a:rPr lang="ru-RU" sz="1200" dirty="0" smtClean="0">
                <a:solidFill>
                  <a:schemeClr val="bg1"/>
                </a:solidFill>
              </a:rPr>
              <a:t>. Размеры: длина 5 см</a:t>
            </a:r>
            <a:r>
              <a:rPr lang="ru-RU" sz="1200" dirty="0">
                <a:solidFill>
                  <a:schemeClr val="bg1"/>
                </a:solidFill>
              </a:rPr>
              <a:t>. Аналогии</a:t>
            </a:r>
            <a:r>
              <a:rPr lang="ru-RU" sz="1200" dirty="0" smtClean="0">
                <a:solidFill>
                  <a:schemeClr val="bg1"/>
                </a:solidFill>
              </a:rPr>
              <a:t>: трубка </a:t>
            </a:r>
            <a:r>
              <a:rPr lang="ru-RU" sz="1200" dirty="0">
                <a:solidFill>
                  <a:schemeClr val="bg1"/>
                </a:solidFill>
              </a:rPr>
              <a:t>из крепости </a:t>
            </a:r>
            <a:r>
              <a:rPr lang="ru-RU" sz="1200" dirty="0" err="1">
                <a:solidFill>
                  <a:schemeClr val="bg1"/>
                </a:solidFill>
              </a:rPr>
              <a:t>Азак</a:t>
            </a:r>
            <a:r>
              <a:rPr lang="ru-RU" sz="1200" dirty="0">
                <a:solidFill>
                  <a:schemeClr val="bg1"/>
                </a:solidFill>
              </a:rPr>
              <a:t> №159 [Курительные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с.175</a:t>
            </a:r>
            <a:r>
              <a:rPr lang="ru-RU" sz="1200" dirty="0" smtClean="0">
                <a:solidFill>
                  <a:schemeClr val="bg1"/>
                </a:solidFill>
              </a:rPr>
              <a:t>]. 18 </a:t>
            </a:r>
            <a:r>
              <a:rPr lang="ru-RU" sz="1200" dirty="0">
                <a:solidFill>
                  <a:schemeClr val="bg1"/>
                </a:solidFill>
              </a:rPr>
              <a:t>в.</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1647"/>
            <a:ext cx="7521418" cy="394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148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373216"/>
            <a:ext cx="8291264" cy="934616"/>
          </a:xfrm>
        </p:spPr>
        <p:txBody>
          <a:bodyPr>
            <a:noAutofit/>
          </a:bodyPr>
          <a:lstStyle/>
          <a:p>
            <a:pPr indent="355600" algn="ctr">
              <a:lnSpc>
                <a:spcPct val="110000"/>
              </a:lnSpc>
              <a:spcBef>
                <a:spcPts val="0"/>
              </a:spcBef>
              <a:spcAft>
                <a:spcPts val="0"/>
              </a:spcAft>
            </a:pPr>
            <a:r>
              <a:rPr lang="ru-RU" sz="1200" dirty="0">
                <a:solidFill>
                  <a:schemeClr val="bg1"/>
                </a:solidFill>
              </a:rPr>
              <a:t>Фрагмент втулки </a:t>
            </a:r>
            <a:r>
              <a:rPr lang="ru-RU" sz="1200" dirty="0" err="1">
                <a:solidFill>
                  <a:schemeClr val="bg1"/>
                </a:solidFill>
              </a:rPr>
              <a:t>светлоглиняной</a:t>
            </a:r>
            <a:r>
              <a:rPr lang="ru-RU" sz="1200" dirty="0">
                <a:solidFill>
                  <a:schemeClr val="bg1"/>
                </a:solidFill>
              </a:rPr>
              <a:t> курительной трубки. Поверхность декорирована зубчатым и рельефным штампом в виде треугольников</a:t>
            </a:r>
            <a:r>
              <a:rPr lang="ru-RU" sz="1200" dirty="0" smtClean="0">
                <a:solidFill>
                  <a:schemeClr val="bg1"/>
                </a:solidFill>
              </a:rPr>
              <a:t>. Край </a:t>
            </a:r>
            <a:r>
              <a:rPr lang="ru-RU" sz="1200" dirty="0">
                <a:solidFill>
                  <a:schemeClr val="bg1"/>
                </a:solidFill>
              </a:rPr>
              <a:t>втулки выделен ободком. 18 в.Размеры:диаметр-2,0 см</a:t>
            </a:r>
            <a:r>
              <a:rPr lang="ru-RU" sz="1200" dirty="0" smtClean="0">
                <a:solidFill>
                  <a:schemeClr val="bg1"/>
                </a:solidFill>
              </a:rPr>
              <a:t>. Сохранившаяся </a:t>
            </a:r>
            <a:r>
              <a:rPr lang="ru-RU" sz="1200" dirty="0">
                <a:solidFill>
                  <a:schemeClr val="bg1"/>
                </a:solidFill>
              </a:rPr>
              <a:t>высота фрагмента-1,5 см.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80728"/>
            <a:ext cx="703586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3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013176"/>
            <a:ext cx="8291264" cy="1656184"/>
          </a:xfrm>
        </p:spPr>
        <p:txBody>
          <a:bodyPr>
            <a:noAutofit/>
          </a:bodyPr>
          <a:lstStyle/>
          <a:p>
            <a:pPr indent="355600" algn="ctr">
              <a:lnSpc>
                <a:spcPct val="110000"/>
              </a:lnSpc>
              <a:spcBef>
                <a:spcPts val="0"/>
              </a:spcBef>
              <a:spcAft>
                <a:spcPts val="0"/>
              </a:spcAft>
            </a:pPr>
            <a:r>
              <a:rPr lang="ru-RU" sz="1200" dirty="0">
                <a:solidFill>
                  <a:schemeClr val="bg1"/>
                </a:solidFill>
              </a:rPr>
              <a:t> Археолог Татьяна Копьева передала музею трубки с территории Старого города – района Симферополя где прежде находилась  Ак-Мечеть, центр </a:t>
            </a:r>
            <a:r>
              <a:rPr lang="ru-RU" sz="1200" dirty="0" err="1">
                <a:solidFill>
                  <a:schemeClr val="bg1"/>
                </a:solidFill>
              </a:rPr>
              <a:t>каймаканства</a:t>
            </a:r>
            <a:r>
              <a:rPr lang="ru-RU" sz="1200" dirty="0">
                <a:solidFill>
                  <a:schemeClr val="bg1"/>
                </a:solidFill>
              </a:rPr>
              <a:t> Крымского ханства. Представляет интерес некоторые  трубки из этих сборов. Так, одна из них, чернолощеная, возможно местного производства (рис.2).Сохранилась  втулка с частью чашечки. Глина темно-серая пережженная. Втулка короткая, конусовидная с широким валиком на конце, украшена дополнительным узким валиком. Широкий валик украшен штампованным орнаментом в виде  параллельных рельефных полосок. Киль невысокий выделен углубленными полосками штампованного орнамента. 18 в.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691337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60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5013176"/>
            <a:ext cx="8291264" cy="1656184"/>
          </a:xfrm>
        </p:spPr>
        <p:txBody>
          <a:bodyPr>
            <a:noAutofit/>
          </a:bodyPr>
          <a:lstStyle/>
          <a:p>
            <a:pPr indent="355600" algn="ctr">
              <a:lnSpc>
                <a:spcPct val="110000"/>
              </a:lnSpc>
              <a:spcBef>
                <a:spcPts val="0"/>
              </a:spcBef>
              <a:spcAft>
                <a:spcPts val="0"/>
              </a:spcAft>
            </a:pPr>
            <a:r>
              <a:rPr lang="ru-RU" sz="1200" dirty="0">
                <a:solidFill>
                  <a:schemeClr val="bg1"/>
                </a:solidFill>
              </a:rPr>
              <a:t> Одна из трубок из этих сборов имеет клеймо мастера. Трубка курительная турецкая (рис.3), глина коричневая, чашечка украшена вертикальными каннелюрами, большая часть чашечки утрачена, киль подчеркнут  линиями, нанесенными зубчатым штампом. Втулка конической формы. В нижней ее части круглое клеймо с арабскими буквами. Край втулки оформлен валиком, обрамленным пояском зубчатого орнамента. Аналогии: трубка из крепости </a:t>
            </a:r>
            <a:r>
              <a:rPr lang="ru-RU" sz="1200" dirty="0" err="1">
                <a:solidFill>
                  <a:schemeClr val="bg1"/>
                </a:solidFill>
              </a:rPr>
              <a:t>Азак</a:t>
            </a:r>
            <a:r>
              <a:rPr lang="ru-RU" sz="1200" dirty="0">
                <a:solidFill>
                  <a:schemeClr val="bg1"/>
                </a:solidFill>
              </a:rPr>
              <a:t> [7, №231</a:t>
            </a:r>
            <a:r>
              <a:rPr lang="ru-RU" sz="1200" dirty="0" smtClean="0">
                <a:solidFill>
                  <a:schemeClr val="bg1"/>
                </a:solidFill>
              </a:rPr>
              <a:t>]. 18 </a:t>
            </a:r>
            <a:r>
              <a:rPr lang="ru-RU" sz="1200" dirty="0">
                <a:solidFill>
                  <a:schemeClr val="bg1"/>
                </a:solidFill>
              </a:rPr>
              <a:t>в.</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56" t="20697" r="21677" b="4121"/>
          <a:stretch/>
        </p:blipFill>
        <p:spPr bwMode="auto">
          <a:xfrm>
            <a:off x="354396" y="1186988"/>
            <a:ext cx="4310742" cy="268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620688"/>
            <a:ext cx="345424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58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796136" y="1916832"/>
            <a:ext cx="2890664" cy="4536504"/>
          </a:xfrm>
        </p:spPr>
        <p:txBody>
          <a:bodyPr>
            <a:noAutofit/>
          </a:bodyPr>
          <a:lstStyle/>
          <a:p>
            <a:pPr indent="355600" algn="ctr">
              <a:lnSpc>
                <a:spcPct val="110000"/>
              </a:lnSpc>
              <a:spcBef>
                <a:spcPts val="0"/>
              </a:spcBef>
              <a:spcAft>
                <a:spcPts val="0"/>
              </a:spcAft>
            </a:pPr>
            <a:r>
              <a:rPr lang="ru-RU" sz="1200" dirty="0">
                <a:solidFill>
                  <a:schemeClr val="bg1"/>
                </a:solidFill>
              </a:rPr>
              <a:t>Трубки курительной турецкой фрагмент (Рис.7 (21), глина коричневая, чашечка украшена вертикальными каннелюрами, верхняя часть чашечки цилиндрической формы сбита</a:t>
            </a:r>
            <a:r>
              <a:rPr lang="ru-RU" sz="1200" dirty="0" smtClean="0">
                <a:solidFill>
                  <a:schemeClr val="bg1"/>
                </a:solidFill>
              </a:rPr>
              <a:t>, киль </a:t>
            </a:r>
            <a:r>
              <a:rPr lang="ru-RU" sz="1200" dirty="0">
                <a:solidFill>
                  <a:schemeClr val="bg1"/>
                </a:solidFill>
              </a:rPr>
              <a:t>подчеркнут врезными линиями</a:t>
            </a:r>
            <a:r>
              <a:rPr lang="ru-RU" sz="1200" dirty="0" smtClean="0">
                <a:solidFill>
                  <a:schemeClr val="bg1"/>
                </a:solidFill>
              </a:rPr>
              <a:t>. Размеры: диаметр </a:t>
            </a:r>
            <a:r>
              <a:rPr lang="ru-RU" sz="1200" dirty="0">
                <a:solidFill>
                  <a:schemeClr val="bg1"/>
                </a:solidFill>
              </a:rPr>
              <a:t>чашечки</a:t>
            </a:r>
            <a:r>
              <a:rPr lang="ru-RU" sz="1200" dirty="0" smtClean="0">
                <a:solidFill>
                  <a:schemeClr val="bg1"/>
                </a:solidFill>
              </a:rPr>
              <a:t>: 3,5 </a:t>
            </a:r>
            <a:r>
              <a:rPr lang="ru-RU" sz="1200" dirty="0">
                <a:solidFill>
                  <a:schemeClr val="bg1"/>
                </a:solidFill>
              </a:rPr>
              <a:t>см. Глина, штамповка, врезной </a:t>
            </a:r>
            <a:r>
              <a:rPr lang="ru-RU" sz="1200" dirty="0" smtClean="0">
                <a:solidFill>
                  <a:schemeClr val="bg1"/>
                </a:solidFill>
              </a:rPr>
              <a:t>орнамент, </a:t>
            </a:r>
            <a:r>
              <a:rPr lang="ru-RU" sz="1200" dirty="0">
                <a:solidFill>
                  <a:schemeClr val="bg1"/>
                </a:solidFill>
              </a:rPr>
              <a:t>лощение, обжиг. Аналогии: трубка из крепости </a:t>
            </a:r>
            <a:r>
              <a:rPr lang="ru-RU" sz="1200" dirty="0" err="1">
                <a:solidFill>
                  <a:schemeClr val="bg1"/>
                </a:solidFill>
              </a:rPr>
              <a:t>Азак</a:t>
            </a:r>
            <a:r>
              <a:rPr lang="ru-RU" sz="1200" dirty="0">
                <a:solidFill>
                  <a:schemeClr val="bg1"/>
                </a:solidFill>
              </a:rPr>
              <a:t> №231 [Курительные трубки из раскопок османской крепости </a:t>
            </a:r>
            <a:r>
              <a:rPr lang="ru-RU" sz="1200" dirty="0" err="1">
                <a:solidFill>
                  <a:schemeClr val="bg1"/>
                </a:solidFill>
              </a:rPr>
              <a:t>Азак</a:t>
            </a:r>
            <a:r>
              <a:rPr lang="ru-RU" sz="1200" dirty="0">
                <a:solidFill>
                  <a:schemeClr val="bg1"/>
                </a:solidFill>
              </a:rPr>
              <a:t> (по материалам фонда археологии Азовского музея-заповедника): каталог коллекции». Азов,2016, с.189</a:t>
            </a:r>
            <a:r>
              <a:rPr lang="ru-RU" sz="1200" dirty="0" smtClean="0">
                <a:solidFill>
                  <a:schemeClr val="bg1"/>
                </a:solidFill>
              </a:rPr>
              <a:t>]. 18 </a:t>
            </a:r>
            <a:r>
              <a:rPr lang="ru-RU" sz="1200" dirty="0">
                <a:solidFill>
                  <a:schemeClr val="bg1"/>
                </a:solidFill>
              </a:rPr>
              <a:t>в.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12" y="548680"/>
            <a:ext cx="4824536" cy="572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2642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28</TotalTime>
  <Words>2278</Words>
  <Application>Microsoft Office PowerPoint</Application>
  <PresentationFormat>Экран (4:3)</PresentationFormat>
  <Paragraphs>50</Paragraphs>
  <Slides>28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Бумажная</vt:lpstr>
      <vt:lpstr>Коллекция курительных трубок османского типа в коллекции музея истории города Симферополя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Коллекция курительных трубок османского типа в коллекции музея истории города Симферополя </dc:title>
  <dc:creator>Пользователь</dc:creator>
  <cp:lastModifiedBy>Пользователь</cp:lastModifiedBy>
  <cp:revision>9</cp:revision>
  <dcterms:created xsi:type="dcterms:W3CDTF">2025-04-22T06:25:47Z</dcterms:created>
  <dcterms:modified xsi:type="dcterms:W3CDTF">2025-04-22T07:01:07Z</dcterms:modified>
</cp:coreProperties>
</file>