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7" r:id="rId9"/>
    <p:sldId id="268" r:id="rId10"/>
    <p:sldId id="261" r:id="rId11"/>
    <p:sldId id="269" r:id="rId12"/>
    <p:sldId id="262" r:id="rId13"/>
    <p:sldId id="263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19.05.2025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134672" cy="1971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Аттическая расписная керамика из раскопок Южного пригорода Херсонеса Таврического в </a:t>
            </a:r>
            <a:r>
              <a:rPr lang="ru-RU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2021-2023  гг</a:t>
            </a:r>
            <a:r>
              <a:rPr lang="ru-RU" sz="3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Вдовиченко И.И.</a:t>
            </a:r>
          </a:p>
        </p:txBody>
      </p:sp>
    </p:spTree>
    <p:extLst>
      <p:ext uri="{BB962C8B-B14F-4D97-AF65-F5344CB8AC3E}">
        <p14:creationId xmlns:p14="http://schemas.microsoft.com/office/powerpoint/2010/main" val="3097312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1560" y="4941168"/>
            <a:ext cx="7992888" cy="14401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Несколько фрагментов ( ВХ ЭФЗК-15678, ВХ ЭФЗК-21787) с изображением амазонки и коня являются частью композиций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амазономахии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грифономахии</a:t>
            </a:r>
            <a:r>
              <a:rPr lang="ru-RU" dirty="0">
                <a:latin typeface="Arial" pitchFamily="34" charset="0"/>
                <a:cs typeface="Arial" pitchFamily="34" charset="0"/>
              </a:rPr>
              <a:t> и выполнены в мастерской мастера Грифонов, датируются второй четвертью 4 в. до н.э.(рис.5). Подобная композиция, только в зеркальном отображении –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пелике</a:t>
            </a:r>
            <a:r>
              <a:rPr lang="ru-RU" dirty="0">
                <a:latin typeface="Arial" pitchFamily="34" charset="0"/>
                <a:cs typeface="Arial" pitchFamily="34" charset="0"/>
              </a:rPr>
              <a:t> из Керченского археологического музея инв.КМАК-47 [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Шталь</a:t>
            </a:r>
            <a:r>
              <a:rPr lang="ru-RU" dirty="0">
                <a:latin typeface="Arial" pitchFamily="34" charset="0"/>
                <a:cs typeface="Arial" pitchFamily="34" charset="0"/>
              </a:rPr>
              <a:t>, 2000,с.40,143].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Пользователь\Desktop\для презентации\рис.5 IMG-20230707-WA0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20713" r="8383" b="18177"/>
          <a:stretch/>
        </p:blipFill>
        <p:spPr bwMode="auto">
          <a:xfrm>
            <a:off x="1415825" y="620688"/>
            <a:ext cx="5832648" cy="408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95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На фрагменте  верхней части  стенки сосуда закрытого амфоры или гидрии (ВХ </a:t>
            </a:r>
            <a:r>
              <a:rPr lang="ru-RU" dirty="0" err="1"/>
              <a:t>ЭфЗК</a:t>
            </a:r>
            <a:r>
              <a:rPr lang="ru-RU" dirty="0"/>
              <a:t> -15681) сохранился палочный орнамент и изображение головы юноши. Характерная прическа, особенности изображения глаза, бровей близко работам мастера </a:t>
            </a:r>
            <a:r>
              <a:rPr lang="ru-RU" dirty="0" err="1"/>
              <a:t>Комаччо</a:t>
            </a:r>
            <a:r>
              <a:rPr lang="ru-RU" dirty="0"/>
              <a:t>. Аналогия: кратер с аналогичным декором и близким стилистически рисунком из коллекции университета Мельбурна, инв. № 998.0007 (MUV 82) </a:t>
            </a:r>
            <a:r>
              <a:rPr lang="en-US" dirty="0"/>
              <a:t>[</a:t>
            </a:r>
            <a:r>
              <a:rPr lang="ru-RU" dirty="0" err="1"/>
              <a:t>Connor</a:t>
            </a:r>
            <a:r>
              <a:rPr lang="ru-RU" dirty="0"/>
              <a:t>, </a:t>
            </a:r>
            <a:r>
              <a:rPr lang="ru-RU" dirty="0" err="1"/>
              <a:t>Jackson</a:t>
            </a:r>
            <a:r>
              <a:rPr lang="ru-RU" dirty="0"/>
              <a:t> 2000: 140—142, № 48</a:t>
            </a:r>
            <a:r>
              <a:rPr lang="en-US" dirty="0"/>
              <a:t>]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408"/>
            <a:ext cx="3213773" cy="5112823"/>
          </a:xfrm>
        </p:spPr>
      </p:pic>
    </p:spTree>
    <p:extLst>
      <p:ext uri="{BB962C8B-B14F-4D97-AF65-F5344CB8AC3E}">
        <p14:creationId xmlns:p14="http://schemas.microsoft.com/office/powerpoint/2010/main" val="276477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80112" y="2204864"/>
            <a:ext cx="3024336" cy="381642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Найдено 5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лекан</a:t>
            </a:r>
            <a:r>
              <a:rPr lang="ru-RU" dirty="0">
                <a:latin typeface="Arial" pitchFamily="34" charset="0"/>
                <a:cs typeface="Arial" pitchFamily="34" charset="0"/>
              </a:rPr>
              <a:t> группы Отчет с изображением подготовки к свадьбе - бегущих служанок с ларцом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тениями</a:t>
            </a:r>
            <a:r>
              <a:rPr lang="ru-RU" dirty="0">
                <a:latin typeface="Arial" pitchFamily="34" charset="0"/>
                <a:cs typeface="Arial" pitchFamily="34" charset="0"/>
              </a:rPr>
              <a:t>, Эротов, сидящего юноши-жениха (ВХ ЭФЗК-20355 ВХ ЭФЗК-20361 ВХ ЭФЗК-20402 ВХ ЭФЗК-20405,ВХ ЭФЗК-21739). На фрагменте крышки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леканы</a:t>
            </a:r>
            <a:r>
              <a:rPr lang="ru-RU" dirty="0">
                <a:latin typeface="Arial" pitchFamily="34" charset="0"/>
                <a:cs typeface="Arial" pitchFamily="34" charset="0"/>
              </a:rPr>
              <a:t> (ВХ ЭФЗК-21739) сохранилось  -изображение части фигуры бегущей вправо служанки (рис.6).</a:t>
            </a:r>
          </a:p>
        </p:txBody>
      </p:sp>
      <p:pic>
        <p:nvPicPr>
          <p:cNvPr id="6146" name="Picture 2" descr="C:\Users\Пользователь\Desktop\для презентации\рис.6 IMG-20230608-WA0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8" b="36098"/>
          <a:stretch/>
        </p:blipFill>
        <p:spPr bwMode="auto">
          <a:xfrm>
            <a:off x="809523" y="1484784"/>
            <a:ext cx="475740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5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1560" y="4615994"/>
            <a:ext cx="7992888" cy="176533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Много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асков</a:t>
            </a:r>
            <a:r>
              <a:rPr lang="ru-RU" dirty="0">
                <a:latin typeface="Arial" pitchFamily="34" charset="0"/>
                <a:cs typeface="Arial" pitchFamily="34" charset="0"/>
              </a:rPr>
              <a:t>, причем есть и очень интересные экземпляры. Особое внимание привлекает фрагмент щитка 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аска</a:t>
            </a:r>
            <a:r>
              <a:rPr lang="ru-RU" dirty="0">
                <a:latin typeface="Arial" pitchFamily="34" charset="0"/>
                <a:cs typeface="Arial" pitchFamily="34" charset="0"/>
              </a:rPr>
              <a:t> с плоским неглубоким вместилищем 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shallow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askos</a:t>
            </a:r>
            <a:r>
              <a:rPr lang="ru-RU" dirty="0">
                <a:latin typeface="Arial" pitchFamily="34" charset="0"/>
                <a:cs typeface="Arial" pitchFamily="34" charset="0"/>
              </a:rPr>
              <a:t>) с изображением сатира (ВФ ЭФЗК-15679)(рис.7). Стилистические особенности рисунка – глаз, 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нарисованый</a:t>
            </a:r>
            <a:r>
              <a:rPr lang="ru-RU" dirty="0">
                <a:latin typeface="Arial" pitchFamily="34" charset="0"/>
                <a:cs typeface="Arial" pitchFamily="34" charset="0"/>
              </a:rPr>
              <a:t> в фас, суховатая  жесткая моделировка тела позволяет отнести сосуд к мастерской одного из художников поздней архаики и датировать после 470 г. до н.э. В пользу такой датировки свидетельствует  и тот факт, сосуды такого  типа получают широкое распространение начиная  со второй четверти V в. до н.э. [Moore,1997,p.56,288]. Целый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аск</a:t>
            </a:r>
            <a:r>
              <a:rPr lang="ru-RU" dirty="0">
                <a:latin typeface="Arial" pitchFamily="34" charset="0"/>
                <a:cs typeface="Arial" pitchFamily="34" charset="0"/>
              </a:rPr>
              <a:t> с изображением ползущего  сатира и сидящего козла и скорее всего расписанный тем же мастером хранится в коллекции Британского музея инв. E734 [Hoffmann,1977,pl.7.4].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Пользователь\Desktop\для презентации\рис.7 IMG-20230616-WA0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8" r="-416" b="46861"/>
          <a:stretch/>
        </p:blipFill>
        <p:spPr bwMode="auto">
          <a:xfrm rot="16200000">
            <a:off x="2654095" y="-485743"/>
            <a:ext cx="390781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7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Найдены также  2 фрагмента рыбных блюд. На фрагменте придонной части блюда (ВХ ЭФЗК-797/426) на внешней стороне дна, на кольцевом поддоне – </a:t>
            </a:r>
            <a:r>
              <a:rPr lang="ru-RU" dirty="0" err="1"/>
              <a:t>графитти</a:t>
            </a:r>
            <a:r>
              <a:rPr lang="ru-RU" dirty="0"/>
              <a:t> </a:t>
            </a:r>
            <a:r>
              <a:rPr lang="el-GR" dirty="0"/>
              <a:t>ΔΙ</a:t>
            </a:r>
            <a:r>
              <a:rPr lang="ru-RU" dirty="0"/>
              <a:t>,  на внутренней поверхности дна - плавник рыбы, </a:t>
            </a:r>
            <a:r>
              <a:rPr lang="ru-RU" dirty="0" err="1"/>
              <a:t>овы</a:t>
            </a:r>
            <a:r>
              <a:rPr lang="ru-RU" dirty="0"/>
              <a:t> вокруг соусницы. </a:t>
            </a:r>
            <a:r>
              <a:rPr lang="ru-RU" dirty="0" err="1"/>
              <a:t>Аналогия:рыбное</a:t>
            </a:r>
            <a:r>
              <a:rPr lang="ru-RU" dirty="0"/>
              <a:t> блюдо из </a:t>
            </a:r>
            <a:r>
              <a:rPr lang="ru-RU" dirty="0" err="1"/>
              <a:t>Салоникского</a:t>
            </a:r>
            <a:r>
              <a:rPr lang="ru-RU" dirty="0"/>
              <a:t> археологического музея 38.217 [</a:t>
            </a:r>
            <a:r>
              <a:rPr lang="en-US" dirty="0"/>
              <a:t>McPhee</a:t>
            </a:r>
            <a:r>
              <a:rPr lang="ru-RU" dirty="0"/>
              <a:t>,</a:t>
            </a:r>
            <a:r>
              <a:rPr lang="en-US" dirty="0" err="1"/>
              <a:t>Trendall</a:t>
            </a:r>
            <a:r>
              <a:rPr lang="ru-RU" dirty="0"/>
              <a:t>,1987,</a:t>
            </a:r>
            <a:r>
              <a:rPr lang="en-US" dirty="0" err="1"/>
              <a:t>pl</a:t>
            </a:r>
            <a:r>
              <a:rPr lang="ru-RU" dirty="0"/>
              <a:t>.9</a:t>
            </a:r>
            <a:r>
              <a:rPr lang="en-US" dirty="0"/>
              <a:t>a</a:t>
            </a:r>
            <a:r>
              <a:rPr lang="ru-RU" dirty="0"/>
              <a:t>,</a:t>
            </a:r>
            <a:r>
              <a:rPr lang="en-US" dirty="0"/>
              <a:t>p</a:t>
            </a:r>
            <a:r>
              <a:rPr lang="ru-RU" dirty="0"/>
              <a:t>.46].Мастер рыбных блюд из </a:t>
            </a:r>
            <a:r>
              <a:rPr lang="ru-RU" dirty="0" err="1"/>
              <a:t>Олинфа</a:t>
            </a:r>
            <a:r>
              <a:rPr lang="ru-RU" dirty="0"/>
              <a:t>. Вторая четверть </a:t>
            </a:r>
            <a:r>
              <a:rPr lang="en-US" dirty="0"/>
              <a:t>IV </a:t>
            </a:r>
            <a:r>
              <a:rPr lang="ru-RU" dirty="0"/>
              <a:t>в. до н.э.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" t="20378" r="656" b="35955"/>
          <a:stretch/>
        </p:blipFill>
        <p:spPr>
          <a:xfrm>
            <a:off x="1746250" y="1916831"/>
            <a:ext cx="2657475" cy="2160241"/>
          </a:xfrm>
        </p:spPr>
      </p:pic>
    </p:spTree>
    <p:extLst>
      <p:ext uri="{BB962C8B-B14F-4D97-AF65-F5344CB8AC3E}">
        <p14:creationId xmlns:p14="http://schemas.microsoft.com/office/powerpoint/2010/main" val="385234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Фрагменты глубоких </a:t>
            </a:r>
            <a:r>
              <a:rPr lang="ru-RU" dirty="0" err="1"/>
              <a:t>киликов</a:t>
            </a:r>
            <a:r>
              <a:rPr lang="ru-RU" dirty="0"/>
              <a:t>  относятся датируются ранним </a:t>
            </a:r>
            <a:r>
              <a:rPr lang="en-US" dirty="0"/>
              <a:t>IV</a:t>
            </a:r>
            <a:r>
              <a:rPr lang="ru-RU" dirty="0"/>
              <a:t> </a:t>
            </a:r>
            <a:r>
              <a:rPr lang="ru-RU" dirty="0" err="1"/>
              <a:t>в.до</a:t>
            </a:r>
            <a:r>
              <a:rPr lang="ru-RU" dirty="0"/>
              <a:t> н.э. и относятся к числу работ мастера </a:t>
            </a:r>
            <a:r>
              <a:rPr lang="ru-RU" dirty="0" err="1"/>
              <a:t>Мелеагра</a:t>
            </a:r>
            <a:r>
              <a:rPr lang="ru-RU" dirty="0"/>
              <a:t>. На них изображение атлетов-</a:t>
            </a:r>
            <a:r>
              <a:rPr lang="ru-RU" dirty="0" err="1"/>
              <a:t>палестритов</a:t>
            </a:r>
            <a:r>
              <a:rPr lang="ru-RU" dirty="0"/>
              <a:t> с посохами и </a:t>
            </a:r>
            <a:r>
              <a:rPr lang="ru-RU" dirty="0" err="1"/>
              <a:t>арибаллами</a:t>
            </a:r>
            <a:r>
              <a:rPr lang="ru-RU" dirty="0"/>
              <a:t> в руках. Аналогии, как и среди находок в самом Херсонесе [Вдовиченко, Рыжов, </a:t>
            </a:r>
            <a:r>
              <a:rPr lang="ru-RU" dirty="0" err="1"/>
              <a:t>Жесткова</a:t>
            </a:r>
            <a:r>
              <a:rPr lang="ru-RU" dirty="0"/>
              <a:t>, 2019,с.117-118], так и в других </a:t>
            </a:r>
            <a:r>
              <a:rPr lang="ru-RU" dirty="0" err="1"/>
              <a:t>музеях,например</a:t>
            </a:r>
            <a:r>
              <a:rPr lang="ru-RU" dirty="0"/>
              <a:t> </a:t>
            </a:r>
            <a:r>
              <a:rPr lang="ru-RU" dirty="0" err="1"/>
              <a:t>килик</a:t>
            </a:r>
            <a:r>
              <a:rPr lang="ru-RU" dirty="0"/>
              <a:t> из Британского музея </a:t>
            </a:r>
            <a:r>
              <a:rPr lang="en-US" dirty="0"/>
              <a:t>F</a:t>
            </a:r>
            <a:r>
              <a:rPr lang="ru-RU" dirty="0"/>
              <a:t> 121[</a:t>
            </a:r>
            <a:r>
              <a:rPr lang="en-US" dirty="0" err="1"/>
              <a:t>Kathariou</a:t>
            </a:r>
            <a:r>
              <a:rPr lang="ru-RU" dirty="0"/>
              <a:t> 2002,</a:t>
            </a:r>
            <a:r>
              <a:rPr lang="en-US" dirty="0"/>
              <a:t>pin</a:t>
            </a:r>
            <a:r>
              <a:rPr lang="ru-RU" dirty="0"/>
              <a:t>.43,</a:t>
            </a:r>
            <a:r>
              <a:rPr lang="en-US" dirty="0"/>
              <a:t>A</a:t>
            </a:r>
            <a:r>
              <a:rPr lang="ru-RU" dirty="0"/>
              <a:t>]. Также представлены сосуды,  роспись которых более грубоватая и схематичная, относится к числу работ мастера </a:t>
            </a:r>
            <a:r>
              <a:rPr lang="en-US" dirty="0"/>
              <a:t>Q</a:t>
            </a:r>
            <a:r>
              <a:rPr lang="ru-RU" dirty="0"/>
              <a:t>, датирующихся второй четвертью </a:t>
            </a:r>
            <a:r>
              <a:rPr lang="en-US" dirty="0"/>
              <a:t>IV </a:t>
            </a:r>
            <a:r>
              <a:rPr lang="ru-RU" dirty="0"/>
              <a:t>в. до н.э.. Многочисленные аналогии  известны  из раскопок Херсонеса и Пантикапея [Вдовиченко, Рыжов, Жесткова,с.118-119]. Фрагменты </a:t>
            </a:r>
            <a:r>
              <a:rPr lang="ru-RU" dirty="0" err="1"/>
              <a:t>скифосов</a:t>
            </a:r>
            <a:r>
              <a:rPr lang="ru-RU" dirty="0"/>
              <a:t> относятся к поздней группе Толстых юношей (</a:t>
            </a:r>
            <a:r>
              <a:rPr lang="en-US" dirty="0"/>
              <a:t>F</a:t>
            </a:r>
            <a:r>
              <a:rPr lang="ru-RU" dirty="0"/>
              <a:t>. </a:t>
            </a:r>
            <a:r>
              <a:rPr lang="en-US" dirty="0"/>
              <a:t>B</a:t>
            </a:r>
            <a:r>
              <a:rPr lang="ru-RU" dirty="0"/>
              <a:t>. </a:t>
            </a:r>
            <a:r>
              <a:rPr lang="en-US" dirty="0"/>
              <a:t>Group</a:t>
            </a:r>
            <a:r>
              <a:rPr lang="ru-RU" dirty="0"/>
              <a:t>), датируемых третьей четвертью </a:t>
            </a:r>
            <a:r>
              <a:rPr lang="en-US" dirty="0"/>
              <a:t>IV</a:t>
            </a:r>
            <a:r>
              <a:rPr lang="ru-RU" dirty="0"/>
              <a:t> в. до н.э.</a:t>
            </a:r>
            <a:r>
              <a:rPr lang="en-US" dirty="0"/>
              <a:t>[Moore,1997,p.305].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0" t="36581" r="2710" b="40556"/>
          <a:stretch/>
        </p:blipFill>
        <p:spPr>
          <a:xfrm>
            <a:off x="899592" y="2420888"/>
            <a:ext cx="4429125" cy="1800200"/>
          </a:xfrm>
        </p:spPr>
      </p:pic>
    </p:spTree>
    <p:extLst>
      <p:ext uri="{BB962C8B-B14F-4D97-AF65-F5344CB8AC3E}">
        <p14:creationId xmlns:p14="http://schemas.microsoft.com/office/powerpoint/2010/main" val="3096081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3568" y="908720"/>
            <a:ext cx="7827079" cy="4745194"/>
          </a:xfrm>
        </p:spPr>
        <p:txBody>
          <a:bodyPr>
            <a:normAutofit/>
          </a:bodyPr>
          <a:lstStyle/>
          <a:p>
            <a:pPr algn="ctr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4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3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80112" y="908720"/>
            <a:ext cx="3024336" cy="511256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Фрагменты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панафинейских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амфор ранее уже находили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Херсонесском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 городище. Автору  удалось выявить фрагменты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панафинейских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 амфор среди материалов раскопок К.К. Косцюшко-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Валюжинича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С.Г.Рыжова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[Вдовиченко,2016, с.70-81; Вдовиченко,Рыжов,Жесткова,2019,с.65]. Два новых фрагмента происходят из раскопок Южного пригорода Херсонеса в 2021 г.  Амфоры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панафинейской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фрагмент стенки (ХТ-21-Р-2/1-13199) найден в 2021 г. на раскопе №2 в траншее №2, уровень 1, отвал (рис.1).</a:t>
            </a:r>
          </a:p>
        </p:txBody>
      </p:sp>
      <p:pic>
        <p:nvPicPr>
          <p:cNvPr id="1026" name="Picture 2" descr="C:\Users\Пользователь\Desktop\для презентации\рис.1.IMG-20230608-WA0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1" b="17335"/>
          <a:stretch/>
        </p:blipFill>
        <p:spPr bwMode="auto">
          <a:xfrm>
            <a:off x="683568" y="620688"/>
            <a:ext cx="45701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3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80112" y="1196752"/>
            <a:ext cx="3024336" cy="48245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Второй фрагмент стенки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панафинейской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амфоры (ВХ ЭФЗК-15672)  найден в раскопе 4 (рис.2). Размеры: 10,0х12,1 см. Глина красная. На поверхности —царапины, потертости лакового покрытия. Нога атлета (ступня и часть голени), бегущего влево. Изображение выходит за пределы рамки, очерченной врезной линией. Серия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Никократа</a:t>
            </a:r>
            <a:r>
              <a:rPr lang="ru-RU" dirty="0">
                <a:latin typeface="Arial" pitchFamily="34" charset="0"/>
                <a:cs typeface="Arial" pitchFamily="34" charset="0"/>
              </a:rPr>
              <a:t> (333—322 гг. до н. э.). Роспись близка рисунку на амфоре из Лондона (Британский музей), на которой также изображен длинный бег [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Οι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Ολυμ</a:t>
            </a:r>
            <a:r>
              <a:rPr lang="ru-RU" dirty="0">
                <a:latin typeface="Arial" pitchFamily="34" charset="0"/>
                <a:cs typeface="Arial" pitchFamily="34" charset="0"/>
              </a:rPr>
              <a:t>πιακοί Αγόνες 1982, πιν.75].</a:t>
            </a:r>
          </a:p>
        </p:txBody>
      </p:sp>
      <p:pic>
        <p:nvPicPr>
          <p:cNvPr id="2050" name="Picture 2" descr="C:\Users\Пользователь\Desktop\для презентации\рис.2 панаф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7" y="404664"/>
            <a:ext cx="3744416" cy="561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3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80112" y="1196752"/>
            <a:ext cx="3024336" cy="48245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Пелик</a:t>
            </a:r>
            <a:r>
              <a:rPr lang="ru-RU" dirty="0">
                <a:latin typeface="Arial" pitchFamily="34" charset="0"/>
                <a:cs typeface="Arial" pitchFamily="34" charset="0"/>
              </a:rPr>
              <a:t> – всего 6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фрагментов.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Этот вид посуды более характерен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Боспора</a:t>
            </a:r>
            <a:r>
              <a:rPr lang="ru-RU" dirty="0">
                <a:latin typeface="Arial" pitchFamily="34" charset="0"/>
                <a:cs typeface="Arial" pitchFamily="34" charset="0"/>
              </a:rPr>
              <a:t>, на территории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Херсонесского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городища встречается редко.  Наиболее ранние  фрагменты датируются концом V в. до н.э. Это горловина небольшого сосуда с изображением женщин в хитонах, стоящих  лицом друг к другу. И форма сосуда,  и стилистические особенности рисунка близки  Мастеру Боннской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пелики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№2053, имеют многочисленные аналогии  К числу работ этого же мастер относится небольшой фрагмент горловины с изображением женской головки (рис.3).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4263344" cy="431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11560" y="4941168"/>
            <a:ext cx="7992888" cy="1440160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Пелик</a:t>
            </a:r>
            <a:r>
              <a:rPr lang="ru-RU" dirty="0">
                <a:latin typeface="Arial" pitchFamily="34" charset="0"/>
                <a:cs typeface="Arial" pitchFamily="34" charset="0"/>
              </a:rPr>
              <a:t> – всего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6 фрагментов. </a:t>
            </a:r>
            <a:r>
              <a:rPr lang="ru-RU" dirty="0">
                <a:latin typeface="Arial" pitchFamily="34" charset="0"/>
                <a:cs typeface="Arial" pitchFamily="34" charset="0"/>
              </a:rPr>
              <a:t>Этот вид посуды более характерен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Боспора</a:t>
            </a:r>
            <a:r>
              <a:rPr lang="ru-RU" dirty="0">
                <a:latin typeface="Arial" pitchFamily="34" charset="0"/>
                <a:cs typeface="Arial" pitchFamily="34" charset="0"/>
              </a:rPr>
              <a:t>, на территории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Херсонесского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городища встречается редко.  Наиболее ранние  фрагменты датируются концом V в. до н.э. Это горловина небольшого сосуда с изображением женщин в хитонах, стоящих  лицом друг к другу. И форма сосуда,  и стилистические особенности рисунка близки  Мастеру Боннской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пелики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№2053, имеют многочисленные аналогии  К числу работ этого же мастер относится небольшой фрагмент горловины с изображением женской головки (рис.3). </a:t>
            </a:r>
          </a:p>
        </p:txBody>
      </p:sp>
      <p:pic>
        <p:nvPicPr>
          <p:cNvPr id="3075" name="Picture 3" descr="D:\для презентации\рис.3 IMG-20230616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0" b="37545"/>
          <a:stretch/>
        </p:blipFill>
        <p:spPr bwMode="auto">
          <a:xfrm rot="16200000">
            <a:off x="2555776" y="-306737"/>
            <a:ext cx="4104455" cy="59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8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 На фрагменте тулова </a:t>
            </a:r>
            <a:r>
              <a:rPr lang="ru-RU" dirty="0" err="1"/>
              <a:t>пелики</a:t>
            </a:r>
            <a:r>
              <a:rPr lang="ru-RU" dirty="0"/>
              <a:t>, склеенном из 14 обломков (ВХ ЭФЗК-18012) изображена Ника на квадриге. Рисунок динамичный достаточно беглый, дополненный белой накладной краской, легко узнаваем его можно отнести к мастерской Грифона. В Северное Причерноморье  привозили большое количество таких ваз относимых к так называемому «керченскому стилю». Как и многочисленные аналогии  (в том числе </a:t>
            </a:r>
            <a:r>
              <a:rPr lang="ru-RU" dirty="0" err="1"/>
              <a:t>пелика</a:t>
            </a:r>
            <a:r>
              <a:rPr lang="ru-RU" dirty="0"/>
              <a:t> из Одесского археологического музея №22201[</a:t>
            </a:r>
            <a:r>
              <a:rPr lang="ru-RU" dirty="0" err="1"/>
              <a:t>Шталь</a:t>
            </a:r>
            <a:r>
              <a:rPr lang="ru-RU" dirty="0"/>
              <a:t>, 2000, №213,с.98-99], она датируется 350-340 </a:t>
            </a:r>
            <a:r>
              <a:rPr lang="ru-RU" dirty="0" err="1"/>
              <a:t>гг.до</a:t>
            </a:r>
            <a:r>
              <a:rPr lang="ru-RU" dirty="0"/>
              <a:t> н.э.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7500"/>
            <a:ext cx="3345065" cy="5247763"/>
          </a:xfrm>
        </p:spPr>
      </p:pic>
    </p:spTree>
    <p:extLst>
      <p:ext uri="{BB962C8B-B14F-4D97-AF65-F5344CB8AC3E}">
        <p14:creationId xmlns:p14="http://schemas.microsoft.com/office/powerpoint/2010/main" val="99914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580112" y="1196752"/>
            <a:ext cx="3024336" cy="482453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 На фрагменте 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пелики</a:t>
            </a:r>
            <a:r>
              <a:rPr lang="ru-RU" dirty="0">
                <a:latin typeface="Arial" pitchFamily="34" charset="0"/>
                <a:cs typeface="Arial" pitchFamily="34" charset="0"/>
              </a:rPr>
              <a:t>  (ВХ ЭФЗК-15561)  (рис.4) сохранилась часть изображения: конная Амазонка в повороте вправо, голова повернута влево, рука в замахе,  очевидно с копьем или мечом. Лицо,  украшение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алопекиды</a:t>
            </a:r>
            <a:r>
              <a:rPr lang="ru-RU" dirty="0">
                <a:latin typeface="Arial" pitchFamily="34" charset="0"/>
                <a:cs typeface="Arial" pitchFamily="34" charset="0"/>
              </a:rPr>
              <a:t> , конская упряжь  покрыты белой накладной  краской. Аналогии стилистические и композиционные – роспись  больших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пелик</a:t>
            </a:r>
            <a:r>
              <a:rPr lang="ru-RU" dirty="0">
                <a:latin typeface="Arial" pitchFamily="34" charset="0"/>
                <a:cs typeface="Arial" pitchFamily="34" charset="0"/>
              </a:rPr>
              <a:t> 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амазономахией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грифономахией</a:t>
            </a:r>
            <a:r>
              <a:rPr lang="ru-RU" dirty="0">
                <a:latin typeface="Arial" pitchFamily="34" charset="0"/>
                <a:cs typeface="Arial" pitchFamily="34" charset="0"/>
              </a:rPr>
              <a:t> [Шталь,2000,№89, с.164,165,№40, с.140]  мастера Амазонок, которые датируются началом последней четверти  IV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в.до</a:t>
            </a:r>
            <a:r>
              <a:rPr lang="ru-RU" dirty="0">
                <a:latin typeface="Arial" pitchFamily="34" charset="0"/>
                <a:cs typeface="Arial" pitchFamily="34" charset="0"/>
              </a:rPr>
              <a:t> н.э. </a:t>
            </a:r>
          </a:p>
        </p:txBody>
      </p:sp>
      <p:pic>
        <p:nvPicPr>
          <p:cNvPr id="4098" name="Picture 2" descr="C:\Users\Пользователь\Desktop\для презентации\рис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3793440" cy="57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9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Многочисленные фрагменты кратеров из-за небольших размеров практически не определяются по типам – это в основном обломки  стенок и венчиков. Сохранившиеся  части росписи на стенках все же позволяют датировать их  от середины </a:t>
            </a:r>
            <a:r>
              <a:rPr lang="en-US" dirty="0"/>
              <a:t>V</a:t>
            </a:r>
            <a:r>
              <a:rPr lang="ru-RU" dirty="0"/>
              <a:t> </a:t>
            </a:r>
            <a:r>
              <a:rPr lang="ru-RU" dirty="0" err="1"/>
              <a:t>в.до</a:t>
            </a:r>
            <a:r>
              <a:rPr lang="ru-RU" dirty="0"/>
              <a:t> н.э.  до третьей четверти </a:t>
            </a:r>
            <a:r>
              <a:rPr lang="en-US" dirty="0"/>
              <a:t>IV</a:t>
            </a:r>
            <a:r>
              <a:rPr lang="ru-RU" dirty="0"/>
              <a:t> в. до н.э. , а в некоторых случаях определить группу или мастерскую </a:t>
            </a:r>
            <a:r>
              <a:rPr lang="ru-RU" dirty="0" err="1"/>
              <a:t>вазописца</a:t>
            </a:r>
            <a:r>
              <a:rPr lang="ru-RU" dirty="0"/>
              <a:t>.  Наиболее ранние фрагменты с изображением стоящего вправо персонажа в </a:t>
            </a:r>
            <a:r>
              <a:rPr lang="ru-RU" dirty="0" err="1"/>
              <a:t>гиматии</a:t>
            </a:r>
            <a:r>
              <a:rPr lang="ru-RU" dirty="0"/>
              <a:t> (ВХ ЭФЗК-15682),персонажа в </a:t>
            </a:r>
            <a:r>
              <a:rPr lang="ru-RU" dirty="0" err="1"/>
              <a:t>гиматии</a:t>
            </a:r>
            <a:r>
              <a:rPr lang="ru-RU" dirty="0"/>
              <a:t>, рука протянута вперед, возможно держит  жезл (ВХ ЭФЗК-13400)</a:t>
            </a:r>
            <a:r>
              <a:rPr lang="ru-RU" b="1" dirty="0"/>
              <a:t> </a:t>
            </a:r>
            <a:r>
              <a:rPr lang="ru-RU" dirty="0"/>
              <a:t>датируются на основании стилистических особенностей рисунка первой четвертью – серединой  </a:t>
            </a:r>
            <a:r>
              <a:rPr lang="en-US" dirty="0"/>
              <a:t>V</a:t>
            </a:r>
            <a:r>
              <a:rPr lang="ru-RU" dirty="0"/>
              <a:t> </a:t>
            </a:r>
            <a:r>
              <a:rPr lang="ru-RU" dirty="0" err="1"/>
              <a:t>в.до</a:t>
            </a:r>
            <a:r>
              <a:rPr lang="ru-RU" dirty="0"/>
              <a:t> н.э.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9" y="3532633"/>
            <a:ext cx="3589334" cy="23030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14" y="924018"/>
            <a:ext cx="3126606" cy="2006176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549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]. Роспись фрагмента с изображением Эрота с тимпаном (ВХ ЭФЗК -15692) близка изображению  на кратере из Мюнхена [</a:t>
            </a:r>
            <a:r>
              <a:rPr lang="en-US" dirty="0"/>
              <a:t>Beazley</a:t>
            </a:r>
            <a:r>
              <a:rPr lang="ru-RU" dirty="0"/>
              <a:t>, 1963[, 1446.3], относится к числу работ   мастера    </a:t>
            </a:r>
            <a:r>
              <a:rPr lang="en-US" dirty="0" err="1"/>
              <a:t>Pourtales</a:t>
            </a:r>
            <a:r>
              <a:rPr lang="en-US" dirty="0"/>
              <a:t> Painter</a:t>
            </a:r>
            <a:r>
              <a:rPr lang="ru-RU" dirty="0"/>
              <a:t> и  датируется первой четвертью </a:t>
            </a:r>
            <a:r>
              <a:rPr lang="en-US" dirty="0"/>
              <a:t>IV</a:t>
            </a:r>
            <a:r>
              <a:rPr lang="ru-RU" dirty="0"/>
              <a:t> в. до н.э.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8355"/>
            <a:ext cx="4625975" cy="2968240"/>
          </a:xfrm>
        </p:spPr>
      </p:pic>
    </p:spTree>
    <p:extLst>
      <p:ext uri="{BB962C8B-B14F-4D97-AF65-F5344CB8AC3E}">
        <p14:creationId xmlns:p14="http://schemas.microsoft.com/office/powerpoint/2010/main" val="994113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</TotalTime>
  <Words>1168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Verdana</vt:lpstr>
      <vt:lpstr>Wingdings 2</vt:lpstr>
      <vt:lpstr>Аспект</vt:lpstr>
      <vt:lpstr>Аттическая расписная керамика из раскопок Южного пригорода Херсонеса Таврического в 2021-2023 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Аттическая расписная керамика из раскопок Южного пригорода Херсонеса Таврического в 2021-2023  гг.</dc:title>
  <dc:creator>Пользователь</dc:creator>
  <cp:lastModifiedBy>direktor</cp:lastModifiedBy>
  <cp:revision>15</cp:revision>
  <dcterms:created xsi:type="dcterms:W3CDTF">2025-05-16T09:55:09Z</dcterms:created>
  <dcterms:modified xsi:type="dcterms:W3CDTF">2025-05-19T06:25:42Z</dcterms:modified>
</cp:coreProperties>
</file>