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8" r:id="rId4"/>
    <p:sldId id="261" r:id="rId5"/>
    <p:sldId id="262" r:id="rId6"/>
    <p:sldId id="291" r:id="rId7"/>
    <p:sldId id="292" r:id="rId8"/>
    <p:sldId id="293" r:id="rId9"/>
    <p:sldId id="294" r:id="rId10"/>
    <p:sldId id="290" r:id="rId11"/>
    <p:sldId id="296" r:id="rId12"/>
    <p:sldId id="263" r:id="rId13"/>
    <p:sldId id="303" r:id="rId14"/>
    <p:sldId id="269" r:id="rId15"/>
    <p:sldId id="313" r:id="rId16"/>
    <p:sldId id="289" r:id="rId17"/>
    <p:sldId id="297" r:id="rId18"/>
    <p:sldId id="312" r:id="rId19"/>
    <p:sldId id="306" r:id="rId20"/>
    <p:sldId id="307" r:id="rId21"/>
    <p:sldId id="309" r:id="rId22"/>
    <p:sldId id="310" r:id="rId23"/>
    <p:sldId id="311" r:id="rId24"/>
    <p:sldId id="301" r:id="rId25"/>
    <p:sldId id="305" r:id="rId26"/>
    <p:sldId id="298" r:id="rId27"/>
    <p:sldId id="30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660"/>
  </p:normalViewPr>
  <p:slideViewPr>
    <p:cSldViewPr>
      <p:cViewPr varScale="1">
        <p:scale>
          <a:sx n="83" d="100"/>
          <a:sy n="83" d="100"/>
        </p:scale>
        <p:origin x="131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ru.wikipedia.org/wiki/%D0%9D%D0%B5%D0%B0%D0%BD%D0%B4%D0%B5%D1%80%D1%82%D0%B0%D0%BB%D0%B5%D1%86#cite_note-11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2016224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Вдовиченко </a:t>
            </a:r>
            <a:r>
              <a:rPr lang="uk-UA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Ирина</a:t>
            </a:r>
            <a:r>
              <a:rPr lang="uk-UA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Ивановна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к.и.н.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</a:t>
            </a:r>
            <a:r>
              <a:rPr lang="uk-UA" sz="2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узе</a:t>
            </a:r>
            <a:r>
              <a:rPr lang="ru-RU" sz="2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й</a:t>
            </a:r>
            <a:r>
              <a:rPr lang="uk-UA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истории</a:t>
            </a:r>
            <a:r>
              <a:rPr lang="uk-UA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города</a:t>
            </a:r>
            <a:r>
              <a:rPr lang="uk-UA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Симферополя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sz="3600" dirty="0" smtClean="0"/>
              <a:t>Грот </a:t>
            </a:r>
            <a:r>
              <a:rPr lang="uk-UA" sz="3600" dirty="0" err="1" smtClean="0"/>
              <a:t>Чокурча</a:t>
            </a:r>
            <a:r>
              <a:rPr lang="uk-UA" sz="3600" dirty="0" smtClean="0"/>
              <a:t> в </a:t>
            </a:r>
            <a:r>
              <a:rPr lang="uk-UA" sz="3600" dirty="0" err="1" smtClean="0"/>
              <a:t>Симферополе</a:t>
            </a:r>
            <a:r>
              <a:rPr lang="uk-UA" sz="3600" dirty="0" smtClean="0"/>
              <a:t>. </a:t>
            </a:r>
            <a:r>
              <a:rPr lang="uk-UA" sz="3600" dirty="0" err="1" smtClean="0"/>
              <a:t>История</a:t>
            </a:r>
            <a:r>
              <a:rPr lang="uk-UA" sz="3600" dirty="0" smtClean="0"/>
              <a:t> </a:t>
            </a:r>
            <a:r>
              <a:rPr lang="uk-UA" sz="3600" dirty="0" err="1" smtClean="0"/>
              <a:t>изучения</a:t>
            </a:r>
            <a:r>
              <a:rPr lang="uk-UA" sz="3600" dirty="0" smtClean="0"/>
              <a:t> и </a:t>
            </a:r>
            <a:r>
              <a:rPr lang="uk-UA" sz="3600" dirty="0" err="1" smtClean="0"/>
              <a:t>музеефикации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7992888" cy="1752600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4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Судьба находок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Большая часть находок из раскопок   Н. Л. Эрнста была утрачены во время Великой Отечественной  войны.  В Центральном музее Тавриды хранится 100 кремневых орудий  и 7 палеонтологических образцов из довоенных раскопок. В музее хранится акт передачи  палеонтологических образцов из довоенных раскопок в Зоологический институт  АН СССР  (Годовой отчет за 1962 г. // ГАРК, Р. 2865, д.177, л.19</a:t>
            </a:r>
          </a:p>
          <a:p>
            <a:r>
              <a:rPr lang="ru-RU" dirty="0" smtClean="0"/>
              <a:t>1104 обломка окаменелых костей из раскопок пещеры </a:t>
            </a:r>
            <a:r>
              <a:rPr lang="ru-RU" dirty="0" err="1" smtClean="0"/>
              <a:t>Чокурча</a:t>
            </a:r>
            <a:r>
              <a:rPr lang="ru-RU" dirty="0" smtClean="0"/>
              <a:t> 20-30-х годов  переданы в Зоологический институт АН СССР в Ленинграде) </a:t>
            </a:r>
          </a:p>
          <a:p>
            <a:r>
              <a:rPr lang="ru-RU" dirty="0" smtClean="0"/>
              <a:t>Часть коллекции</a:t>
            </a:r>
          </a:p>
          <a:p>
            <a:r>
              <a:rPr lang="ru-RU" dirty="0" smtClean="0"/>
              <a:t>хранится в Одессе в археологическом музее. Возможно находки были привезены П.А. </a:t>
            </a:r>
            <a:r>
              <a:rPr lang="ru-RU" dirty="0" err="1" smtClean="0"/>
              <a:t>Двойченко.В</a:t>
            </a:r>
            <a:r>
              <a:rPr lang="ru-RU" dirty="0" smtClean="0"/>
              <a:t> Феодосийском музее древностей хранятся 13 предметов из раскопок </a:t>
            </a:r>
            <a:r>
              <a:rPr lang="ru-RU" dirty="0" err="1" smtClean="0"/>
              <a:t>Чокурчи</a:t>
            </a:r>
            <a:r>
              <a:rPr lang="ru-RU" dirty="0" smtClean="0"/>
              <a:t>, переданные в 1950 г. из областного музея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5058" name="Picture 2" descr="C:\Users\direktor\Desktop\палеонтологияIMG20240731115200_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549244"/>
            <a:ext cx="4104456" cy="2308756"/>
          </a:xfrm>
          <a:prstGeom prst="rect">
            <a:avLst/>
          </a:prstGeom>
          <a:noFill/>
        </p:spPr>
      </p:pic>
      <p:pic>
        <p:nvPicPr>
          <p:cNvPr id="45062" name="Picture 6" descr="C:\Users\direktor\Desktop\остроконечники Чокурча -1IMG20240731115441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168352" cy="4110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7071791" y="2132856"/>
            <a:ext cx="2072209" cy="1872208"/>
          </a:xfrm>
        </p:spPr>
        <p:txBody>
          <a:bodyPr>
            <a:noAutofit/>
          </a:bodyPr>
          <a:lstStyle/>
          <a:p>
            <a:pPr algn="ctr"/>
            <a:r>
              <a:rPr lang="ru-RU" sz="1300" dirty="0" smtClean="0"/>
              <a:t>Геологию памятника  изучал </a:t>
            </a:r>
          </a:p>
          <a:p>
            <a:pPr algn="ctr"/>
            <a:r>
              <a:rPr lang="ru-RU" sz="1300" dirty="0" smtClean="0"/>
              <a:t>П. А. </a:t>
            </a:r>
            <a:r>
              <a:rPr lang="ru-RU" sz="1300" dirty="0" err="1" smtClean="0"/>
              <a:t>Двойченко</a:t>
            </a:r>
            <a:r>
              <a:rPr lang="ru-RU" sz="1300" dirty="0" smtClean="0"/>
              <a:t>.</a:t>
            </a:r>
          </a:p>
          <a:p>
            <a:pPr algn="ctr"/>
            <a:r>
              <a:rPr lang="ru-RU" sz="1300" dirty="0" smtClean="0"/>
              <a:t>Значительная часть коллекции находок из </a:t>
            </a:r>
            <a:r>
              <a:rPr lang="ru-RU" sz="1300" dirty="0" err="1" smtClean="0"/>
              <a:t>Чокурчи</a:t>
            </a:r>
            <a:r>
              <a:rPr lang="ru-RU" sz="1300" dirty="0" smtClean="0"/>
              <a:t> хранилась  в  геологическом кабинете  Крымского пединститута, которым он </a:t>
            </a:r>
            <a:r>
              <a:rPr lang="ru-RU" sz="1300" dirty="0" err="1" smtClean="0"/>
              <a:t>заведовал.Возможно</a:t>
            </a:r>
            <a:r>
              <a:rPr lang="ru-RU" sz="1300" dirty="0" smtClean="0"/>
              <a:t> в Одессу  коллекция </a:t>
            </a:r>
            <a:r>
              <a:rPr lang="ru-RU" sz="1300" dirty="0" err="1" smtClean="0"/>
              <a:t>Чокурчи</a:t>
            </a:r>
            <a:r>
              <a:rPr lang="ru-RU" sz="1300" dirty="0" smtClean="0"/>
              <a:t> попала  благодаря </a:t>
            </a:r>
            <a:r>
              <a:rPr lang="ru-RU" sz="1300" dirty="0" err="1" smtClean="0"/>
              <a:t>Двойченко.Он</a:t>
            </a:r>
            <a:r>
              <a:rPr lang="ru-RU" sz="1300" dirty="0" smtClean="0"/>
              <a:t> спешно покинул Симферополь после его освобождения Красной армией и устроился на работу в Одесский университет.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direktor\Documents\с телефона 22.08.24\IMG20240821114358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3816424" cy="4127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50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948264" y="548680"/>
            <a:ext cx="2072209" cy="5544616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1940 г. небольшие раскопки на площадке перед гротом проводил Б. И. Татаринов. Работы имели спасательный характер. На </a:t>
            </a:r>
            <a:r>
              <a:rPr lang="ru-RU" dirty="0" err="1" smtClean="0"/>
              <a:t>Чокурче</a:t>
            </a:r>
            <a:r>
              <a:rPr lang="ru-RU" dirty="0" smtClean="0"/>
              <a:t>  обнажился культурный слой после того как были снесены отвалы </a:t>
            </a:r>
            <a:r>
              <a:rPr lang="ru-RU" sz="1800" dirty="0" smtClean="0"/>
              <a:t>раскопок</a:t>
            </a:r>
            <a:r>
              <a:rPr lang="ru-RU" dirty="0" smtClean="0"/>
              <a:t> Эрнста. </a:t>
            </a:r>
          </a:p>
          <a:p>
            <a:r>
              <a:rPr lang="ru-RU" dirty="0" smtClean="0"/>
              <a:t>Коллекция находок из раскопок  Б.И.Татаринова</a:t>
            </a:r>
          </a:p>
          <a:p>
            <a:r>
              <a:rPr lang="ru-RU" dirty="0" smtClean="0"/>
              <a:t>Хранится в Москве в институте антропологии МГУ /</a:t>
            </a:r>
          </a:p>
          <a:p>
            <a:r>
              <a:rPr lang="ru-RU" dirty="0" smtClean="0"/>
              <a:t>С 1936 года Б.И. Татаринов непрерывно выезжал в археологические экспедиции в Крыму, принимал участие в раскопках грота </a:t>
            </a:r>
            <a:r>
              <a:rPr lang="ru-RU" dirty="0" err="1" smtClean="0"/>
              <a:t>Чагарак-Коба</a:t>
            </a:r>
            <a:r>
              <a:rPr lang="ru-RU" dirty="0" smtClean="0"/>
              <a:t> в 1937 г,,</a:t>
            </a:r>
          </a:p>
          <a:p>
            <a:r>
              <a:rPr lang="ru-RU" dirty="0" smtClean="0"/>
              <a:t>Б.И. Татаринов знакомился с материалами раскопок древ­них стоянок эпохи верхнего палеолита и неолита, имеющихся в Феодосийском краеведческом музее и Центральном музее Крыма.. В 1941 году диссертационная работа Б.И. Та­таринова близилась к завершению, </a:t>
            </a:r>
          </a:p>
          <a:p>
            <a:r>
              <a:rPr lang="ru-RU" dirty="0" smtClean="0"/>
              <a:t>Военный путь Б.И. Татаринова был очень ко­ротким. Записавшись в Народное ополчение 7 июля 1941 года, он скоро попал в полевые </a:t>
            </a:r>
            <a:r>
              <a:rPr lang="ru-RU" dirty="0" err="1" smtClean="0"/>
              <a:t>условия.Погиб</a:t>
            </a:r>
            <a:r>
              <a:rPr lang="ru-RU" dirty="0" smtClean="0"/>
              <a:t> в сентябре 1941 г. </a:t>
            </a:r>
          </a:p>
          <a:p>
            <a:pPr algn="ctr"/>
            <a:endParaRPr lang="ru-RU" dirty="0" smtClean="0"/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4992489" cy="6273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19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2775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В послевоенные годы </a:t>
            </a:r>
            <a:r>
              <a:rPr lang="ru-RU" sz="1600" dirty="0" err="1" smtClean="0">
                <a:solidFill>
                  <a:schemeClr val="tx1"/>
                </a:solidFill>
              </a:rPr>
              <a:t>Чокурча</a:t>
            </a:r>
            <a:r>
              <a:rPr lang="ru-RU" sz="1600" dirty="0" smtClean="0">
                <a:solidFill>
                  <a:schemeClr val="tx1"/>
                </a:solidFill>
              </a:rPr>
              <a:t> была включена в экскурсионные маршруты, началась работа по включению е в списки охраняемых государством памятников археологии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2060848"/>
            <a:ext cx="3008313" cy="4602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1926289" cy="285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direktor\Desktop\чокурча книги\Чокурча от ХливнюкаНовая папка\Чокурча от Наташи\WhatsApp Image 2024-07-15 at 12.42.5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58537" cy="2448272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676" y="2564904"/>
            <a:ext cx="6165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948264" y="2996952"/>
            <a:ext cx="2072209" cy="36724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.  В начале 70-х годов 20 в. при строительстве автобазы была обнаружена стоянка </a:t>
            </a:r>
            <a:r>
              <a:rPr lang="ru-RU" dirty="0" err="1" smtClean="0"/>
              <a:t>Чокурча</a:t>
            </a:r>
            <a:r>
              <a:rPr lang="ru-RU" dirty="0" smtClean="0"/>
              <a:t> </a:t>
            </a:r>
            <a:r>
              <a:rPr lang="en-US" dirty="0" smtClean="0"/>
              <a:t>II</a:t>
            </a:r>
            <a:r>
              <a:rPr lang="ru-RU" dirty="0" smtClean="0"/>
              <a:t>. В ее исследовании принимал участие местный краевед А.А. </a:t>
            </a:r>
            <a:r>
              <a:rPr lang="ru-RU" dirty="0" err="1" smtClean="0"/>
              <a:t>Столбунов</a:t>
            </a:r>
            <a:r>
              <a:rPr lang="ru-RU" dirty="0" smtClean="0"/>
              <a:t> и археолог </a:t>
            </a:r>
            <a:r>
              <a:rPr lang="ru-RU" dirty="0" err="1" smtClean="0"/>
              <a:t>АА.Щепинский</a:t>
            </a:r>
            <a:r>
              <a:rPr lang="ru-RU" dirty="0" smtClean="0"/>
              <a:t>.  Однако раскопки были проведены известным исследователем палеолитических памятников О.Н. </a:t>
            </a:r>
            <a:r>
              <a:rPr lang="ru-RU" dirty="0" err="1" smtClean="0"/>
              <a:t>Бадером</a:t>
            </a:r>
            <a:r>
              <a:rPr lang="ru-RU" dirty="0" smtClean="0"/>
              <a:t> в 1974 г.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/>
              <a:t>Во время раскопок Крымского отряда Института археологии СССР, проводившихся </a:t>
            </a:r>
            <a:r>
              <a:rPr lang="ru-RU" dirty="0" err="1" smtClean="0"/>
              <a:t>О.Н.Бадером</a:t>
            </a:r>
            <a:r>
              <a:rPr lang="ru-RU" dirty="0" smtClean="0"/>
              <a:t> в 1974 г. было найдено 1791 кремневых орудий и </a:t>
            </a:r>
            <a:r>
              <a:rPr lang="ru-RU" dirty="0" err="1" smtClean="0"/>
              <a:t>отщепов</a:t>
            </a:r>
            <a:r>
              <a:rPr lang="ru-RU" dirty="0" smtClean="0"/>
              <a:t>. . Местонахождение коллекции определить не </a:t>
            </a:r>
            <a:r>
              <a:rPr lang="ru-RU" dirty="0" err="1" smtClean="0"/>
              <a:t>удалось.Одним</a:t>
            </a:r>
            <a:r>
              <a:rPr lang="ru-RU" dirty="0" smtClean="0"/>
              <a:t> из направлений, призванным впоследствии  недоказанным были находки </a:t>
            </a:r>
            <a:r>
              <a:rPr lang="ru-RU" dirty="0" err="1" smtClean="0"/>
              <a:t>А.А.Столбунова</a:t>
            </a:r>
            <a:r>
              <a:rPr lang="ru-RU" dirty="0" smtClean="0"/>
              <a:t> в Белогорском районе и на </a:t>
            </a:r>
            <a:r>
              <a:rPr lang="ru-RU" dirty="0" err="1" smtClean="0"/>
              <a:t>Чокурче</a:t>
            </a:r>
            <a:r>
              <a:rPr lang="ru-RU" dirty="0" smtClean="0"/>
              <a:t> произведений искусства неандертальцев.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 descr="E:\чокурчаНовая папка\Бад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3250181" cy="3277493"/>
          </a:xfrm>
          <a:prstGeom prst="rect">
            <a:avLst/>
          </a:prstGeom>
          <a:noFill/>
        </p:spPr>
      </p:pic>
      <p:pic>
        <p:nvPicPr>
          <p:cNvPr id="19463" name="Picture 7" descr="C:\Users\direktor\Desktop\чокурча книги\Столбунов и Гарагуля  на субботнике.Неаполь скифский Безымянный — копия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501008"/>
            <a:ext cx="2160240" cy="3128852"/>
          </a:xfrm>
          <a:prstGeom prst="rect">
            <a:avLst/>
          </a:prstGeom>
          <a:noFill/>
        </p:spPr>
      </p:pic>
      <p:pic>
        <p:nvPicPr>
          <p:cNvPr id="19464" name="Picture 8" descr="E:\Щепинскеифй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60648"/>
            <a:ext cx="2311400" cy="2946400"/>
          </a:xfrm>
          <a:prstGeom prst="rect">
            <a:avLst/>
          </a:prstGeom>
          <a:noFill/>
        </p:spPr>
      </p:pic>
      <p:pic>
        <p:nvPicPr>
          <p:cNvPr id="3074" name="Picture 2" descr="C:\Users\direktor\Desktop\Безымян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717032"/>
            <a:ext cx="2660737" cy="2517383"/>
          </a:xfrm>
          <a:prstGeom prst="rect">
            <a:avLst/>
          </a:prstGeom>
          <a:noFill/>
        </p:spPr>
      </p:pic>
      <p:pic>
        <p:nvPicPr>
          <p:cNvPr id="19459" name="Picture 3" descr="C:\Users\direktor\Desktop\IMG20240809133319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0"/>
            <a:ext cx="2160240" cy="2813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5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Грот в 80-е годы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Users\direktor\Desktop\чокурча книги\Чокурча новые снимки Юрчишко\Светлана Паламарчук к грота 1984 img996 (1)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7653"/>
            <a:ext cx="7618677" cy="4668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265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732240" y="2734213"/>
            <a:ext cx="2072209" cy="151216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А.Евтушенко</a:t>
            </a:r>
          </a:p>
        </p:txBody>
      </p:sp>
      <p:pic>
        <p:nvPicPr>
          <p:cNvPr id="20482" name="Picture 2" descr="C:\Users\direktor\AppData\Local\Packages\Microsoft.Windows.Photos_8wekyb3d8bbwe\TempState\ShareServiceTempFolder\Евтушенк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3024336" cy="3795542"/>
          </a:xfrm>
          <a:prstGeom prst="rect">
            <a:avLst/>
          </a:prstGeom>
          <a:noFill/>
        </p:spPr>
      </p:pic>
      <p:pic>
        <p:nvPicPr>
          <p:cNvPr id="20483" name="Picture 3" descr="C:\Users\direktor\Desktop\чокурча книги\Чаба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96" y="1484784"/>
            <a:ext cx="2858665" cy="34645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9813" y="4652487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Исследования я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5445224"/>
            <a:ext cx="70359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 1996 и 2000 гг.исследования Чокурчи-1 проводились Крымской </a:t>
            </a:r>
          </a:p>
          <a:p>
            <a:r>
              <a:rPr lang="ru-RU" sz="1400" dirty="0" smtClean="0"/>
              <a:t>Палеолитической экспедицией Крымского филиала Института археологии</a:t>
            </a:r>
          </a:p>
          <a:p>
            <a:r>
              <a:rPr lang="ru-RU" sz="1400" dirty="0" smtClean="0"/>
              <a:t>НАНУ. Находки были сданы в фонды Крымского филиала Института археологии НАНУ, </a:t>
            </a:r>
          </a:p>
          <a:p>
            <a:r>
              <a:rPr lang="ru-RU" sz="1400" dirty="0" smtClean="0"/>
              <a:t>вывезены в Киев и хранятся в Археологическом музее института археологии НАНУ</a:t>
            </a:r>
            <a:endParaRPr lang="ru-RU" sz="1400" dirty="0"/>
          </a:p>
        </p:txBody>
      </p:sp>
      <p:pic>
        <p:nvPicPr>
          <p:cNvPr id="18433" name="Picture 1" descr="C:\Users\direktor\Desktop\IMG20240809133319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893496"/>
            <a:ext cx="1657491" cy="4609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15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Результаты раскопок получили отражение в работах  </a:t>
            </a:r>
            <a:r>
              <a:rPr lang="ru-RU" dirty="0" err="1" smtClean="0"/>
              <a:t>В.П.Чабая</a:t>
            </a:r>
            <a:r>
              <a:rPr lang="ru-RU" dirty="0" smtClean="0"/>
              <a:t>, отчеты имеются в архиве Института археологии </a:t>
            </a:r>
            <a:r>
              <a:rPr lang="ru-RU" dirty="0" err="1" smtClean="0"/>
              <a:t>Крыма.Коллекция</a:t>
            </a:r>
            <a:r>
              <a:rPr lang="ru-RU" dirty="0" smtClean="0"/>
              <a:t>  находится в Киеве, музее археологии </a:t>
            </a:r>
          </a:p>
          <a:p>
            <a:r>
              <a:rPr lang="ru-RU" dirty="0" smtClean="0"/>
              <a:t>Института археологии НАНУ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C:\Users\direktor\Desktop\расковки евтуш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04664"/>
            <a:ext cx="3723556" cy="271132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15541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414037"/>
            <a:ext cx="1905247" cy="210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Неандертальцы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Это ископаемый вид рода </a:t>
            </a:r>
            <a:r>
              <a:rPr lang="en-US" dirty="0"/>
              <a:t>Homo</a:t>
            </a:r>
            <a:r>
              <a:rPr lang="ru-RU" dirty="0"/>
              <a:t>, последние неандертальцы жили около 40 тыс. лет назад сосуществуя с человеком современного типа. Вопрос о причинах исчезновения этого вида человека является дискуссионным, известно, что происходило смешивание, потомство было жизнеспособным, у многих жителей Европы имеется примесь неандертальских генов. Неандертальцы были ниже и шире в плечах, чем современные люди, при этом обладали </a:t>
            </a:r>
            <a:r>
              <a:rPr lang="ru-RU" dirty="0" err="1"/>
              <a:t>бо́льшим</a:t>
            </a:r>
            <a:r>
              <a:rPr lang="ru-RU" dirty="0"/>
              <a:t> объёмом мозга и, возможно, владели речью</a:t>
            </a:r>
            <a:r>
              <a:rPr lang="ru-RU" b="1" dirty="0"/>
              <a:t> </a:t>
            </a:r>
            <a:r>
              <a:rPr lang="ru-RU" b="1" dirty="0" smtClean="0"/>
              <a:t>(</a:t>
            </a:r>
            <a:r>
              <a:rPr lang="ru-RU" dirty="0" smtClean="0"/>
              <a:t>Средняя </a:t>
            </a:r>
            <a:r>
              <a:rPr lang="ru-RU" dirty="0"/>
              <a:t>продолжительность жизни составляла 20 </a:t>
            </a:r>
            <a:r>
              <a:rPr lang="ru-RU" dirty="0" smtClean="0"/>
              <a:t>лет. </a:t>
            </a:r>
            <a:r>
              <a:rPr lang="ru-RU" dirty="0"/>
              <a:t>Неандертальцы изготавливали орудия труда, такие как деревянные копья, обожжённые на конце или с каменными наконечниками, скребки, </a:t>
            </a:r>
            <a:r>
              <a:rPr lang="ru-RU" dirty="0" smtClean="0"/>
              <a:t>рубила</a:t>
            </a:r>
            <a:r>
              <a:rPr lang="ru-RU" baseline="30000" dirty="0" smtClean="0">
                <a:hlinkClick r:id="rId2"/>
              </a:rPr>
              <a:t>]</a:t>
            </a:r>
            <a:r>
              <a:rPr lang="ru-RU" dirty="0" smtClean="0"/>
              <a:t>. </a:t>
            </a:r>
            <a:r>
              <a:rPr lang="ru-RU" dirty="0"/>
              <a:t>Они активно</a:t>
            </a:r>
            <a:r>
              <a:rPr lang="ru-RU"/>
              <a:t> </a:t>
            </a:r>
            <a:r>
              <a:rPr lang="ru-RU" smtClean="0"/>
              <a:t>. </a:t>
            </a:r>
            <a:r>
              <a:rPr lang="ru-RU" dirty="0"/>
              <a:t>Питались в основном мясом, хотя употребляли в пищу и растения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1366"/>
            <a:ext cx="5940425" cy="584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954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Объекты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охоты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обитателей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Чокурчи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Мамонт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direktor\Desktop\Рис.4.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307033"/>
            <a:ext cx="8164716" cy="6408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68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408712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  </a:t>
            </a:r>
            <a:r>
              <a:rPr lang="ru-RU" dirty="0" smtClean="0"/>
              <a:t>Памятник  природы регионального значения пещера-грот </a:t>
            </a:r>
            <a:r>
              <a:rPr lang="ru-RU" dirty="0" err="1" smtClean="0"/>
              <a:t>Чокурча</a:t>
            </a:r>
            <a:r>
              <a:rPr lang="ru-RU" dirty="0" smtClean="0"/>
              <a:t> является всемирно известным памятником эпохи палеолита. Он расположен на восточной окраине г. Симферополя, на левом берегу речки Малый </a:t>
            </a:r>
            <a:r>
              <a:rPr lang="ru-RU" dirty="0" err="1" smtClean="0"/>
              <a:t>Салгир</a:t>
            </a:r>
            <a:r>
              <a:rPr lang="ru-RU" dirty="0" smtClean="0"/>
              <a:t>. Здесь  был исследован целый комплекс памятников - стоянки </a:t>
            </a:r>
            <a:r>
              <a:rPr lang="ru-RU" dirty="0" err="1" smtClean="0"/>
              <a:t>Чокурча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,  </a:t>
            </a:r>
            <a:r>
              <a:rPr lang="ru-RU" dirty="0" err="1" smtClean="0"/>
              <a:t>Чокурча</a:t>
            </a:r>
            <a:r>
              <a:rPr lang="ru-RU" dirty="0" smtClean="0"/>
              <a:t> </a:t>
            </a:r>
            <a:r>
              <a:rPr lang="en-US" dirty="0" smtClean="0"/>
              <a:t>II</a:t>
            </a:r>
            <a:r>
              <a:rPr lang="ru-RU" dirty="0" smtClean="0"/>
              <a:t>,  </a:t>
            </a:r>
            <a:r>
              <a:rPr lang="ru-RU" dirty="0" err="1" smtClean="0"/>
              <a:t>Чокурча</a:t>
            </a:r>
            <a:r>
              <a:rPr lang="ru-RU" dirty="0" smtClean="0"/>
              <a:t> </a:t>
            </a:r>
            <a:r>
              <a:rPr lang="en-US" dirty="0" smtClean="0"/>
              <a:t>III</a:t>
            </a:r>
            <a:r>
              <a:rPr lang="ru-RU" dirty="0" smtClean="0"/>
              <a:t>. Возраст нижних горизонтов  палеолитической</a:t>
            </a:r>
            <a:r>
              <a:rPr lang="uk-UA" dirty="0" smtClean="0"/>
              <a:t> стоянки</a:t>
            </a:r>
            <a:r>
              <a:rPr lang="ru-RU" dirty="0" smtClean="0"/>
              <a:t> </a:t>
            </a:r>
            <a:r>
              <a:rPr lang="ru-RU" dirty="0" err="1" smtClean="0"/>
              <a:t>Чокурча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 - 46-47 тысяч  лет. </a:t>
            </a:r>
            <a:r>
              <a:rPr lang="uk-UA" dirty="0" smtClean="0"/>
              <a:t> </a:t>
            </a:r>
            <a:r>
              <a:rPr lang="uk-UA" dirty="0" err="1" smtClean="0"/>
              <a:t>История</a:t>
            </a:r>
            <a:r>
              <a:rPr lang="uk-UA" dirty="0" smtClean="0"/>
              <a:t> </a:t>
            </a:r>
            <a:r>
              <a:rPr lang="uk-UA" dirty="0" err="1" smtClean="0"/>
              <a:t>их</a:t>
            </a:r>
            <a:r>
              <a:rPr lang="uk-UA" dirty="0" smtClean="0"/>
              <a:t> </a:t>
            </a:r>
            <a:r>
              <a:rPr lang="uk-UA" dirty="0" err="1" smtClean="0"/>
              <a:t>исследования</a:t>
            </a:r>
            <a:r>
              <a:rPr lang="uk-UA" dirty="0" smtClean="0"/>
              <a:t>  </a:t>
            </a:r>
            <a:r>
              <a:rPr lang="uk-UA" dirty="0" err="1" smtClean="0"/>
              <a:t>хорошо</a:t>
            </a:r>
            <a:r>
              <a:rPr lang="uk-UA" dirty="0" smtClean="0"/>
              <a:t> </a:t>
            </a:r>
            <a:r>
              <a:rPr lang="uk-UA" dirty="0" err="1" smtClean="0"/>
              <a:t>известна</a:t>
            </a:r>
            <a:r>
              <a:rPr lang="uk-UA" dirty="0" smtClean="0"/>
              <a:t> и </a:t>
            </a:r>
            <a:r>
              <a:rPr lang="uk-UA" dirty="0" err="1" smtClean="0"/>
              <a:t>связана</a:t>
            </a:r>
            <a:r>
              <a:rPr lang="uk-UA" dirty="0" smtClean="0"/>
              <a:t> с </a:t>
            </a:r>
            <a:r>
              <a:rPr lang="uk-UA" dirty="0" err="1" smtClean="0"/>
              <a:t>именами</a:t>
            </a:r>
            <a:r>
              <a:rPr lang="uk-UA" dirty="0" smtClean="0"/>
              <a:t> </a:t>
            </a:r>
            <a:r>
              <a:rPr lang="uk-UA" dirty="0" err="1" smtClean="0"/>
              <a:t>известных</a:t>
            </a:r>
            <a:r>
              <a:rPr lang="uk-UA" dirty="0" smtClean="0"/>
              <a:t> </a:t>
            </a:r>
            <a:r>
              <a:rPr lang="uk-UA" dirty="0" err="1" smtClean="0"/>
              <a:t>археологов</a:t>
            </a:r>
            <a:r>
              <a:rPr lang="uk-UA" dirty="0" smtClean="0"/>
              <a:t>, в том </a:t>
            </a:r>
            <a:r>
              <a:rPr lang="uk-UA" dirty="0" err="1" smtClean="0"/>
              <a:t>числе</a:t>
            </a:r>
            <a:r>
              <a:rPr lang="uk-UA" dirty="0" smtClean="0"/>
              <a:t> и </a:t>
            </a:r>
            <a:r>
              <a:rPr lang="uk-UA" dirty="0" err="1" smtClean="0"/>
              <a:t>симферопольцев</a:t>
            </a:r>
            <a:r>
              <a:rPr lang="uk-UA" dirty="0" smtClean="0"/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8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Первобытный бык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direktor\Desktop\1697484852_pofoto-club-p-nastoyashchie-biki-1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2556"/>
            <a:ext cx="7571184" cy="5408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406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Олень гигантский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direktor\Desktop\Безымянный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4000"/>
            <a:ext cx="7427168" cy="5452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001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Дикая лошадь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8987"/>
            <a:ext cx="8077835" cy="4941433"/>
          </a:xfrm>
        </p:spPr>
      </p:pic>
    </p:spTree>
    <p:extLst>
      <p:ext uri="{BB962C8B-B14F-4D97-AF65-F5344CB8AC3E}">
        <p14:creationId xmlns:p14="http://schemas.microsoft.com/office/powerpoint/2010/main" val="1425819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Пещерный медведь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05063"/>
            <a:ext cx="8435280" cy="5630549"/>
          </a:xfrm>
        </p:spPr>
      </p:pic>
    </p:spTree>
    <p:extLst>
      <p:ext uri="{BB962C8B-B14F-4D97-AF65-F5344CB8AC3E}">
        <p14:creationId xmlns:p14="http://schemas.microsoft.com/office/powerpoint/2010/main" val="39823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Живописные виды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привлекали внимание художников (из собрания Симферопольского художественного музея)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7115" y="3118654"/>
            <a:ext cx="47619" cy="1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C:\Users\direktor\Documents\Ф-109 СХМ КП-5068   Художники Мозалевские Иван Иванович и Валентина Даниловна перед пещерой Чукурча.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312368" cy="5180135"/>
          </a:xfrm>
          <a:prstGeom prst="rect">
            <a:avLst/>
          </a:prstGeom>
          <a:noFill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125" y="3413125"/>
            <a:ext cx="30163" cy="3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125" y="3413125"/>
            <a:ext cx="30163" cy="3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C:\Users\direktor\Desktop\Г-3854 СХМ КП-5487 Козлов А.А.  Чокурча. Осень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17032"/>
            <a:ext cx="3506855" cy="2418269"/>
          </a:xfrm>
          <a:prstGeom prst="rect">
            <a:avLst/>
          </a:prstGeom>
          <a:noFill/>
        </p:spPr>
      </p:pic>
      <p:pic>
        <p:nvPicPr>
          <p:cNvPr id="48137" name="Picture 9" descr="C:\Users\direktor\Desktop\чокурча книги\Г-4434 СХМ КП-6240 Козлов А.А.  Пейзаж близ пещеры Чокурча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484784"/>
            <a:ext cx="2952328" cy="2000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608512" cy="1162050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Территория памятников превратилась в живописный , заросший лесом уголок в центре города. Охранная зона определена только для памятника природы грот </a:t>
            </a:r>
            <a:r>
              <a:rPr lang="ru-RU" sz="1400" dirty="0" err="1" smtClean="0">
                <a:solidFill>
                  <a:schemeClr val="tx1"/>
                </a:solidFill>
              </a:rPr>
              <a:t>Чокурча.Статус</a:t>
            </a:r>
            <a:r>
              <a:rPr lang="ru-RU" sz="1400" dirty="0" smtClean="0">
                <a:solidFill>
                  <a:schemeClr val="tx1"/>
                </a:solidFill>
              </a:rPr>
              <a:t> памятников </a:t>
            </a:r>
            <a:r>
              <a:rPr lang="ru-RU" sz="1400" dirty="0" err="1" smtClean="0">
                <a:solidFill>
                  <a:schemeClr val="tx1"/>
                </a:solidFill>
              </a:rPr>
              <a:t>Чокурча</a:t>
            </a:r>
            <a:r>
              <a:rPr lang="ru-RU" sz="1400" dirty="0" smtClean="0">
                <a:solidFill>
                  <a:schemeClr val="tx1"/>
                </a:solidFill>
              </a:rPr>
              <a:t> -2  и  Чокурча-3 не определен.Охранная зона не выделена.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0"/>
            <a:ext cx="2808312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05064"/>
            <a:ext cx="3220211" cy="241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060848"/>
            <a:ext cx="2486993" cy="442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</a:t>
            </a:r>
            <a:r>
              <a:rPr lang="ru-RU" dirty="0" err="1" smtClean="0"/>
              <a:t>музеефикации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Сооружения более позднего времени на территории памятников – подвал с опорными стенками и бомбоубежище, автобаза, которая разрушила большую часть  Чокурчи-2.</a:t>
            </a:r>
            <a:endParaRPr lang="ru-RU" dirty="0"/>
          </a:p>
        </p:txBody>
      </p:sp>
      <p:pic>
        <p:nvPicPr>
          <p:cNvPr id="46082" name="Picture 2" descr="C:\Users\direktor\Desktop\DSC_0441 —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08720"/>
            <a:ext cx="3888432" cy="2582616"/>
          </a:xfrm>
          <a:prstGeom prst="rect">
            <a:avLst/>
          </a:prstGeom>
          <a:noFill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138" y="3386138"/>
            <a:ext cx="8572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C:\Users\direktor\Desktop\подвалы 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90814"/>
            <a:ext cx="3556248" cy="2667186"/>
          </a:xfrm>
          <a:prstGeom prst="rect">
            <a:avLst/>
          </a:prstGeom>
          <a:noFill/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4564360" cy="342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0382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Образец для оформления </a:t>
            </a:r>
            <a:r>
              <a:rPr lang="ru-RU" dirty="0" err="1" smtClean="0">
                <a:solidFill>
                  <a:schemeClr val="tx1"/>
                </a:solidFill>
              </a:rPr>
              <a:t>археопарка</a:t>
            </a:r>
            <a:r>
              <a:rPr lang="ru-RU" dirty="0" smtClean="0">
                <a:solidFill>
                  <a:schemeClr val="tx1"/>
                </a:solidFill>
              </a:rPr>
              <a:t>  стоянка в </a:t>
            </a:r>
            <a:r>
              <a:rPr lang="ru-RU" dirty="0" err="1" smtClean="0">
                <a:solidFill>
                  <a:schemeClr val="tx1"/>
                </a:solidFill>
              </a:rPr>
              <a:t>Юровичах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692697"/>
            <a:ext cx="3008313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9154" name="Picture 2" descr="C:\Users\direktor\Desktop\чокурча книги\Юровичи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620688"/>
            <a:ext cx="4151643" cy="3113732"/>
          </a:xfrm>
          <a:prstGeom prst="rect">
            <a:avLst/>
          </a:prstGeom>
          <a:noFill/>
        </p:spPr>
      </p:pic>
      <p:pic>
        <p:nvPicPr>
          <p:cNvPr id="49155" name="Picture 3" descr="C:\Users\direktor\Desktop\чокурча книги\orig — копия — копия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3762104" cy="2821578"/>
          </a:xfrm>
          <a:prstGeom prst="rect">
            <a:avLst/>
          </a:prstGeom>
          <a:noFill/>
        </p:spPr>
      </p:pic>
      <p:pic>
        <p:nvPicPr>
          <p:cNvPr id="49157" name="Picture 5" descr="Музей-стоянку первобытного человека открыли в Юровичах &quot; Интернет-портал &quot;Полес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779912" cy="2519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Современный вид грота </a:t>
            </a:r>
            <a:r>
              <a:rPr lang="ru-RU" dirty="0" err="1" smtClean="0"/>
              <a:t>Чокурча</a:t>
            </a:r>
            <a:endParaRPr lang="ru-RU" dirty="0"/>
          </a:p>
        </p:txBody>
      </p:sp>
      <p:pic>
        <p:nvPicPr>
          <p:cNvPr id="3074" name="Picture 2" descr="C:\Users\direktor\Documents\музей 2023\Чокурча ЮрчишкоНовая папка\IMGP8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525" y="1600200"/>
            <a:ext cx="7108950" cy="4708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516216" y="2492896"/>
            <a:ext cx="2072209" cy="295232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Открытие выставки А.И. Юрьева «Город Симферополь и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Мангупский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период» в Музее истории города Симферополя</a:t>
            </a:r>
          </a:p>
        </p:txBody>
      </p:sp>
      <p:pic>
        <p:nvPicPr>
          <p:cNvPr id="2051" name="Picture 3" descr="C:\Users\direktor\Desktop\чокурча книги\для презентации КП-8999-28  Нег-1634-28 (2)Забн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8063869" cy="54726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39752" y="5805264"/>
            <a:ext cx="6444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Стоянка </a:t>
            </a:r>
            <a:r>
              <a:rPr lang="uk-UA" dirty="0" err="1" smtClean="0"/>
              <a:t>Чокурча</a:t>
            </a:r>
            <a:r>
              <a:rPr lang="uk-UA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 была открыта и </a:t>
            </a:r>
            <a:r>
              <a:rPr lang="ru-RU" dirty="0" err="1" smtClean="0"/>
              <a:t>прошурфована</a:t>
            </a:r>
            <a:r>
              <a:rPr lang="ru-RU" dirty="0" smtClean="0"/>
              <a:t> в 1927 г. </a:t>
            </a:r>
          </a:p>
          <a:p>
            <a:r>
              <a:rPr lang="ru-RU" dirty="0" smtClean="0"/>
              <a:t>крымским краеведом С. И. </a:t>
            </a:r>
            <a:r>
              <a:rPr lang="ru-RU" dirty="0" err="1" smtClean="0"/>
              <a:t>Забниным</a:t>
            </a:r>
            <a:r>
              <a:rPr lang="ru-RU" dirty="0" smtClean="0"/>
              <a:t>. На фото _- С.И. </a:t>
            </a:r>
            <a:r>
              <a:rPr lang="ru-RU" dirty="0" err="1" smtClean="0"/>
              <a:t>Забнин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раскопках </a:t>
            </a:r>
            <a:r>
              <a:rPr lang="ru-RU" dirty="0" err="1" smtClean="0"/>
              <a:t>Чокурчи</a:t>
            </a:r>
            <a:r>
              <a:rPr lang="ru-RU" dirty="0" smtClean="0"/>
              <a:t>. Из фондов ЦМТ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39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522062" y="5877272"/>
            <a:ext cx="8099875" cy="79208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Общие виды выставки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irektor\Desktop\чокурча книги\Эрн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6017451" cy="83489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00192" y="1700808"/>
            <a:ext cx="5743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1928 по 1936 г. </a:t>
            </a:r>
          </a:p>
          <a:p>
            <a:r>
              <a:rPr lang="ru-RU" dirty="0" err="1" smtClean="0"/>
              <a:t>Чокурча</a:t>
            </a:r>
            <a:r>
              <a:rPr lang="ru-RU" dirty="0" smtClean="0"/>
              <a:t> раскапывалась </a:t>
            </a:r>
          </a:p>
          <a:p>
            <a:r>
              <a:rPr lang="ru-RU" dirty="0" smtClean="0"/>
              <a:t>Н. Л. Эрнстом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96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РАСКОПКИ Н.Л.ЭРНСТА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Раскопки </a:t>
            </a:r>
            <a:r>
              <a:rPr lang="ru-RU" dirty="0" err="1" smtClean="0"/>
              <a:t>Чокурчи</a:t>
            </a:r>
            <a:r>
              <a:rPr lang="ru-RU" dirty="0" smtClean="0"/>
              <a:t> проводились </a:t>
            </a:r>
          </a:p>
          <a:p>
            <a:r>
              <a:rPr lang="ru-RU" dirty="0" smtClean="0"/>
              <a:t>Эрнстом на протяжение нескольких лет – в течение 1928-1936 гг.</a:t>
            </a:r>
          </a:p>
          <a:p>
            <a:r>
              <a:rPr lang="ru-RU" dirty="0" smtClean="0"/>
              <a:t>В Центральном музее Тавриды хранятся стеклянные </a:t>
            </a:r>
            <a:r>
              <a:rPr lang="ru-RU" dirty="0" err="1" smtClean="0"/>
              <a:t>фотонегативы</a:t>
            </a:r>
            <a:r>
              <a:rPr lang="ru-RU" dirty="0" smtClean="0"/>
              <a:t> с изображением хода раскопок в 1928, 1929,1930 и 1933 гг.</a:t>
            </a:r>
          </a:p>
          <a:p>
            <a:r>
              <a:rPr lang="ru-RU" dirty="0" smtClean="0"/>
              <a:t>На фотографии – начало раскопок в самом </a:t>
            </a:r>
            <a:r>
              <a:rPr lang="ru-RU" dirty="0" err="1" smtClean="0"/>
              <a:t>гроте.В</a:t>
            </a:r>
            <a:r>
              <a:rPr lang="ru-RU" dirty="0" smtClean="0"/>
              <a:t> белой панаме – Н.Л.Эрнст, Женщина внизу – возможно Елизавета Ивановна </a:t>
            </a:r>
            <a:r>
              <a:rPr lang="ru-RU" dirty="0" err="1" smtClean="0"/>
              <a:t>Висниовская</a:t>
            </a:r>
            <a:r>
              <a:rPr lang="ru-RU" dirty="0" smtClean="0"/>
              <a:t>, художник, исследователь археологических памятников Крыма.</a:t>
            </a:r>
            <a:endParaRPr lang="ru-RU" dirty="0"/>
          </a:p>
        </p:txBody>
      </p:sp>
      <p:pic>
        <p:nvPicPr>
          <p:cNvPr id="1026" name="Picture 2" descr="C:\Users\direktor\Desktop\чокурча книги\1928\для презентации\1928 КП-8997-23  Нег-1635-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02422"/>
            <a:ext cx="5111750" cy="33943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1484784"/>
            <a:ext cx="205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1928 год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Раскопки 1929 г.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Заложена траншея из грота </a:t>
            </a:r>
            <a:r>
              <a:rPr lang="ru-RU" smtClean="0"/>
              <a:t>на </a:t>
            </a:r>
            <a:r>
              <a:rPr lang="ru-RU" smtClean="0"/>
              <a:t>площадку </a:t>
            </a:r>
            <a:r>
              <a:rPr lang="ru-RU" dirty="0" smtClean="0"/>
              <a:t>и вниз по склону, шурф в русле реки. Найдены костные останки мамонтов и других животных – охотничья добыча жителей 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3" y="980728"/>
            <a:ext cx="442633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05064"/>
            <a:ext cx="4104456" cy="27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Раскопки 1930 г.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На снимке – продолжение раскопок в траншее, </a:t>
            </a:r>
            <a:r>
              <a:rPr lang="ru-RU" dirty="0" err="1" smtClean="0"/>
              <a:t>статиграфия</a:t>
            </a:r>
            <a:r>
              <a:rPr lang="ru-RU" dirty="0" smtClean="0"/>
              <a:t> раскопа</a:t>
            </a:r>
          </a:p>
          <a:p>
            <a:endParaRPr lang="ru-RU" dirty="0"/>
          </a:p>
        </p:txBody>
      </p:sp>
      <p:pic>
        <p:nvPicPr>
          <p:cNvPr id="1026" name="Picture 2" descr="C:\Users\direktor\Desktop\чокурча книги\иллюстрации к докладу\КП-8999-26  Нег-1634-26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2498299" cy="372880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50960"/>
            <a:ext cx="3600400" cy="237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Раскопки 1933 г.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Продолжались раскопки траншеи, расчищены глыбы, упавшие с козырька пещеры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4951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/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124744"/>
            <a:ext cx="4226063" cy="280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direktor\Desktop\КП-9000-1    Нег-1633-1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13" y="4077072"/>
            <a:ext cx="3995563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7911</TotalTime>
  <Words>950</Words>
  <Application>Microsoft Office PowerPoint</Application>
  <PresentationFormat>Экран (4:3)</PresentationFormat>
  <Paragraphs>69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  Вдовиченко Ирина Ивановна к.и.н. Музей истории города Симферополя Грот Чокурча в Симферополе. История изучения и музеефикации </vt:lpstr>
      <vt:lpstr>Презентация PowerPoint</vt:lpstr>
      <vt:lpstr>Современный вид грота Чокурча</vt:lpstr>
      <vt:lpstr>Презентация PowerPoint</vt:lpstr>
      <vt:lpstr>Презентация PowerPoint</vt:lpstr>
      <vt:lpstr>РАСКОПКИ Н.Л.ЭРНСТА</vt:lpstr>
      <vt:lpstr>Раскопки 1929 г. </vt:lpstr>
      <vt:lpstr>Раскопки 1930 г. </vt:lpstr>
      <vt:lpstr>Раскопки 1933 г. </vt:lpstr>
      <vt:lpstr>Судьба находок</vt:lpstr>
      <vt:lpstr>Презентация PowerPoint</vt:lpstr>
      <vt:lpstr>Презентация PowerPoint</vt:lpstr>
      <vt:lpstr>В послевоенные годы Чокурча была включена в экскурсионные маршруты, началась работа по включению е в списки охраняемых государством памятников археологии</vt:lpstr>
      <vt:lpstr>Презентация PowerPoint</vt:lpstr>
      <vt:lpstr>Грот в 80-е годы</vt:lpstr>
      <vt:lpstr>Презентация PowerPoint</vt:lpstr>
      <vt:lpstr>Презентация PowerPoint</vt:lpstr>
      <vt:lpstr>Неандертальцы</vt:lpstr>
      <vt:lpstr>    Объекты  охоты обитателей Чокурчи </vt:lpstr>
      <vt:lpstr>Первобытный бык</vt:lpstr>
      <vt:lpstr>Олень гигантский</vt:lpstr>
      <vt:lpstr>Дикая лошадь</vt:lpstr>
      <vt:lpstr>Пещерный медведь</vt:lpstr>
      <vt:lpstr>Живописные виды привлекали внимание художников (из собрания Симферопольского художественного музея)</vt:lpstr>
      <vt:lpstr>Территория памятников превратилась в живописный , заросший лесом уголок в центре города. Охранная зона определена только для памятника природы грот Чокурча.Статус памятников Чокурча -2  и  Чокурча-3 не определен.Охранная зона не выделена.</vt:lpstr>
      <vt:lpstr>Перспективы музеефикации</vt:lpstr>
      <vt:lpstr>Образец для оформления археопарка  стоянка в Юровичах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«Город Симферополь  и  Мангупский период»</dc:title>
  <dc:creator>Пользователь</dc:creator>
  <cp:lastModifiedBy>direktor</cp:lastModifiedBy>
  <cp:revision>60</cp:revision>
  <dcterms:created xsi:type="dcterms:W3CDTF">2023-06-21T11:13:19Z</dcterms:created>
  <dcterms:modified xsi:type="dcterms:W3CDTF">2025-02-07T11:23:14Z</dcterms:modified>
</cp:coreProperties>
</file>