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88" r:id="rId4"/>
    <p:sldId id="261" r:id="rId5"/>
    <p:sldId id="262" r:id="rId6"/>
    <p:sldId id="291" r:id="rId7"/>
    <p:sldId id="292" r:id="rId8"/>
    <p:sldId id="293" r:id="rId9"/>
    <p:sldId id="294" r:id="rId10"/>
    <p:sldId id="290" r:id="rId11"/>
    <p:sldId id="296" r:id="rId12"/>
    <p:sldId id="263" r:id="rId13"/>
    <p:sldId id="303" r:id="rId14"/>
    <p:sldId id="269" r:id="rId15"/>
    <p:sldId id="289" r:id="rId16"/>
    <p:sldId id="297" r:id="rId17"/>
    <p:sldId id="301" r:id="rId18"/>
    <p:sldId id="305" r:id="rId19"/>
    <p:sldId id="298" r:id="rId20"/>
    <p:sldId id="30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4660"/>
  </p:normalViewPr>
  <p:slideViewPr>
    <p:cSldViewPr>
      <p:cViewPr>
        <p:scale>
          <a:sx n="60" d="100"/>
          <a:sy n="60" d="100"/>
        </p:scale>
        <p:origin x="-144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1B8EE-2893-4309-A617-01FCDE21A5BF}" type="datetimeFigureOut">
              <a:rPr lang="ru-RU" smtClean="0"/>
              <a:pPr/>
              <a:t>27.09.2024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1833F-B78B-4835-99C8-BE056FD826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05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1833F-B78B-4835-99C8-BE056FD8263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27.09.2024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76672"/>
            <a:ext cx="8712968" cy="4896544"/>
          </a:xfrm>
        </p:spPr>
        <p:txBody>
          <a:bodyPr>
            <a:noAutofit/>
          </a:bodyPr>
          <a:lstStyle/>
          <a:p>
            <a:r>
              <a:rPr lang="uk-UA" sz="28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Вдовиченко </a:t>
            </a:r>
            <a:r>
              <a:rPr lang="uk-UA" sz="2800" cap="none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Ирина</a:t>
            </a:r>
            <a:r>
              <a:rPr lang="uk-UA" sz="28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sz="2800" cap="none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Ивановна</a:t>
            </a:r>
            <a:r>
              <a:rPr lang="ru-RU" sz="28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К.И.Н.</a:t>
            </a:r>
            <a:br>
              <a:rPr lang="ru-RU" sz="28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i="1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М</a:t>
            </a:r>
            <a:r>
              <a:rPr lang="uk-UA" sz="2800" i="1" cap="none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узе</a:t>
            </a:r>
            <a:r>
              <a:rPr lang="ru-RU" sz="2800" i="1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й</a:t>
            </a:r>
            <a:r>
              <a:rPr lang="uk-UA" sz="2800" i="1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sz="2800" i="1" cap="none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истории</a:t>
            </a:r>
            <a:r>
              <a:rPr lang="uk-UA" sz="2800" i="1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sz="2800" i="1" cap="none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города</a:t>
            </a:r>
            <a:r>
              <a:rPr lang="uk-UA" sz="2800" i="1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uk-UA" sz="2800" i="1" cap="none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Симферополя</a:t>
            </a:r>
            <a:r>
              <a:rPr lang="ru-RU" sz="2800" i="1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ru-RU" sz="28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Симферополь</a:t>
            </a:r>
            <a:r>
              <a:rPr lang="ru-RU" sz="24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cap="non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cap="none" dirty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cap="none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800" cap="none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uk-UA" sz="3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Грот </a:t>
            </a:r>
            <a:r>
              <a:rPr lang="uk-UA" sz="3600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Чокурча</a:t>
            </a:r>
            <a:r>
              <a:rPr lang="uk-UA" sz="36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в </a:t>
            </a:r>
            <a:r>
              <a:rPr lang="uk-UA" sz="3600" dirty="0" err="1" smtClean="0">
                <a:solidFill>
                  <a:srgbClr val="FF0000"/>
                </a:solidFill>
                <a:effectLst/>
              </a:rPr>
              <a:t>Симферополе</a:t>
            </a:r>
            <a:r>
              <a:rPr lang="uk-UA" sz="3600" dirty="0" smtClean="0">
                <a:solidFill>
                  <a:srgbClr val="FF0000"/>
                </a:solidFill>
                <a:effectLst/>
              </a:rPr>
              <a:t>. </a:t>
            </a:r>
            <a:r>
              <a:rPr lang="uk-UA" sz="3600" dirty="0" err="1" smtClean="0">
                <a:solidFill>
                  <a:srgbClr val="FF0000"/>
                </a:solidFill>
                <a:effectLst/>
              </a:rPr>
              <a:t>История</a:t>
            </a:r>
            <a:r>
              <a:rPr lang="uk-UA" sz="3600" dirty="0" smtClean="0">
                <a:solidFill>
                  <a:srgbClr val="FF0000"/>
                </a:solidFill>
                <a:effectLst/>
              </a:rPr>
              <a:t> </a:t>
            </a:r>
            <a:r>
              <a:rPr lang="uk-UA" sz="3600" dirty="0" err="1" smtClean="0">
                <a:solidFill>
                  <a:srgbClr val="FF0000"/>
                </a:solidFill>
                <a:effectLst/>
              </a:rPr>
              <a:t>изучения</a:t>
            </a:r>
            <a:r>
              <a:rPr lang="uk-UA" sz="3600" dirty="0" smtClean="0">
                <a:solidFill>
                  <a:srgbClr val="FF0000"/>
                </a:solidFill>
                <a:effectLst/>
              </a:rPr>
              <a:t> и </a:t>
            </a:r>
            <a:r>
              <a:rPr lang="uk-UA" sz="3600" dirty="0" err="1" smtClean="0">
                <a:solidFill>
                  <a:srgbClr val="FF0000"/>
                </a:solidFill>
                <a:effectLst/>
              </a:rPr>
              <a:t>музеефикации</a:t>
            </a:r>
            <a:r>
              <a:rPr lang="ru-RU" sz="3600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3600" dirty="0" smtClean="0">
                <a:solidFill>
                  <a:srgbClr val="FF0000"/>
                </a:solidFill>
                <a:effectLst/>
              </a:rPr>
            </a:br>
            <a:endParaRPr lang="ru-RU" sz="36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204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6632"/>
            <a:ext cx="3538736" cy="5983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Судьба находок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980728"/>
            <a:ext cx="4286579" cy="4752528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Большая часть находок из раскопок                           Н. Л. Эрнста была утрачены во время Великой Отечественной  войны.  В Центральном музее Тавриды хранится 100 кремневых орудий  и 7 палеонтологических образцов из довоенных раскопок. В музее хранится акт передачи  палеонтологических образцов из довоенных раскопок в Зоологический институт  АН СССР  (Годовой отчет за 1962 г. // ГАРК, Р. 2865, д.177, л.191104: обломки окаменелых костей из раскопок пещеры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20-30-х годов  переданы в Зоологический институт АН СССР в Ленинграде)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Часть коллекции хранится в Одессе в археологическом музее. Возможно находки были привезены П.А.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Двойченко.В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Феодосийском музее древностей хранятся 13 предметов из раскопок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переданные в 1950 г. из областного музея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C:\Users\direktor\Desktop\палеонтологияIMG20240731115200_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277714"/>
            <a:ext cx="4594192" cy="2584232"/>
          </a:xfrm>
          <a:prstGeom prst="rect">
            <a:avLst/>
          </a:prstGeom>
          <a:noFill/>
        </p:spPr>
      </p:pic>
      <p:pic>
        <p:nvPicPr>
          <p:cNvPr id="45062" name="Picture 6" descr="C:\Users\direktor\Desktop\остроконечники Чокурча -1IMG20240731115441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2023"/>
            <a:ext cx="3384376" cy="4006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5004049" y="1772816"/>
            <a:ext cx="3960439" cy="3528392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Геологию памятника  изучал 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П. А.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Двойченко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Значительная часть коллекции находок из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Чокурчи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хранилась  в  геологическом кабинете  Крымского пединститута, которым он заведовал. Возможно в Одессу  коллекция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Чокурчи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попала  благодаря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Двойченко.Он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спешно покинул Симферополь после его освобождения Красной армией и устроился на работу в Одесский университет.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C:\Users\direktor\Documents\с телефона 22.08.24\IMG20240821114358_00.jpg"/>
          <p:cNvPicPr>
            <a:picLocks noChangeAspect="1" noChangeArrowheads="1"/>
          </p:cNvPicPr>
          <p:nvPr/>
        </p:nvPicPr>
        <p:blipFill rotWithShape="1">
          <a:blip r:embed="rId2" cstate="print"/>
          <a:srcRect r="13484" b="4067"/>
          <a:stretch/>
        </p:blipFill>
        <p:spPr bwMode="auto">
          <a:xfrm>
            <a:off x="323528" y="692696"/>
            <a:ext cx="4608512" cy="5653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50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5148064" y="476672"/>
            <a:ext cx="3872409" cy="6273142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pPr algn="ctr"/>
            <a:r>
              <a:rPr lang="ru-RU" sz="2100" dirty="0" smtClean="0">
                <a:latin typeface="Arial" pitchFamily="34" charset="0"/>
                <a:cs typeface="Arial" pitchFamily="34" charset="0"/>
              </a:rPr>
              <a:t>В 1940 г. небольшие раскопки на площадке перед гротом проводил Б. И. Татаринов. Работы имели спасательный характер. На </a:t>
            </a:r>
            <a:r>
              <a:rPr lang="ru-RU" sz="2100" dirty="0" err="1" smtClean="0">
                <a:latin typeface="Arial" pitchFamily="34" charset="0"/>
                <a:cs typeface="Arial" pitchFamily="34" charset="0"/>
              </a:rPr>
              <a:t>Чокурче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  обнажился культурный слой после того как были снесены отвалы раскопок Эрнста. </a:t>
            </a:r>
          </a:p>
          <a:p>
            <a:pPr algn="ctr"/>
            <a:r>
              <a:rPr lang="ru-RU" sz="2100" dirty="0" smtClean="0">
                <a:latin typeface="Arial" pitchFamily="34" charset="0"/>
                <a:cs typeface="Arial" pitchFamily="34" charset="0"/>
              </a:rPr>
              <a:t>Коллекция находок из раскопок  Б.И.Татаринова хранится в Москве в институте антропологии МГУ. С 1936 года Б.И. Татаринов непрерывно выезжал в археологические экспедиции в Крыму, принимал участие в раскопках грота </a:t>
            </a:r>
            <a:r>
              <a:rPr lang="ru-RU" sz="2100" dirty="0" err="1" smtClean="0">
                <a:latin typeface="Arial" pitchFamily="34" charset="0"/>
                <a:cs typeface="Arial" pitchFamily="34" charset="0"/>
              </a:rPr>
              <a:t>Чагарак-Коба</a:t>
            </a:r>
            <a:r>
              <a:rPr lang="ru-RU" sz="2100" dirty="0" smtClean="0">
                <a:latin typeface="Arial" pitchFamily="34" charset="0"/>
                <a:cs typeface="Arial" pitchFamily="34" charset="0"/>
              </a:rPr>
              <a:t> в 1937 г,,</a:t>
            </a:r>
          </a:p>
          <a:p>
            <a:pPr algn="ctr"/>
            <a:r>
              <a:rPr lang="ru-RU" sz="2100" dirty="0" smtClean="0">
                <a:latin typeface="Arial" pitchFamily="34" charset="0"/>
                <a:cs typeface="Arial" pitchFamily="34" charset="0"/>
              </a:rPr>
              <a:t>Б.И. Татаринов знакомился с материалами раскопок древ­них стоянок эпохи верхнего палеолита и неолита, имеющихся в Феодосийском краеведческом музее и Центральном музее Крыма.. В 1941 году диссертационная работа Б.И. Та­таринова близилась к завершению, </a:t>
            </a:r>
          </a:p>
          <a:p>
            <a:pPr algn="ctr"/>
            <a:r>
              <a:rPr lang="ru-RU" sz="2100" dirty="0" smtClean="0">
                <a:latin typeface="Arial" pitchFamily="34" charset="0"/>
                <a:cs typeface="Arial" pitchFamily="34" charset="0"/>
              </a:rPr>
              <a:t>Военный путь Б.И. Татаринова был очень коротким. Записавшись в Народное ополчение 7 июля 1941 года, он скоро попал в полевые условия. Погиб в сентябре 1941 г. </a:t>
            </a:r>
          </a:p>
          <a:p>
            <a:pPr algn="ctr"/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12" y="242850"/>
            <a:ext cx="4992489" cy="6273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19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3240360" cy="2376264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 послевоенные годы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Чокурча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была включена в экскурсионные маршруты, началась работа по включению е в списки охраняемых государством памятников археологии. Внизу – фото из коллекции музея истории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грода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Симферополя. Осмотр памятника сотрудниками Крымского краеведческого музея и </a:t>
            </a:r>
            <a:r>
              <a:rPr lang="ru-RU" sz="14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А.А.Щепинским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endParaRPr lang="ru-RU" sz="1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90285"/>
            <a:ext cx="262153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direktor\Desktop\чокурча книги\Чокурча от ХливнюкаНовая папка\Чокурча от Наташи\WhatsApp Image 2024-07-15 at 12.42.5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16632"/>
            <a:ext cx="4102152" cy="2304256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8676" y="2708920"/>
            <a:ext cx="61653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5563149" y="2813480"/>
            <a:ext cx="3571364" cy="403244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начале 70-х годов 20 в. при строительстве автобазы была обнаружена еще одна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мустьерская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стоянка 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В ее исследовании принимал участие местный краевед А.А.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Столбунов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археолог А.А.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Щепинский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Раскопки были проведены известным исследователем палеолитических памятников О.Н.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Бадером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1974 г.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Во время раскопок Крымского отряда Института археологии СССР, проводившихся О.Н.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Бадером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1974 г. было найдено 1791 кремневых орудий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отщепов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. Местонахождение коллекции определить не удалось. Одним из направлений, призванным впоследствии  недоказанным были находки А.А.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Столбунова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Белогорском районе и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произведений искусства неандертальцев.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0" name="Picture 4" descr="E:\чокурчаНовая папка\Бад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0744"/>
            <a:ext cx="3043386" cy="3068960"/>
          </a:xfrm>
          <a:prstGeom prst="rect">
            <a:avLst/>
          </a:prstGeom>
          <a:noFill/>
        </p:spPr>
      </p:pic>
      <p:pic>
        <p:nvPicPr>
          <p:cNvPr id="19463" name="Picture 7" descr="C:\Users\direktor\Desktop\чокурча книги\Столбунов и Гарагуля  на субботнике.Неаполь скифский Безымянный — копия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0818"/>
            <a:ext cx="2304256" cy="3337442"/>
          </a:xfrm>
          <a:prstGeom prst="rect">
            <a:avLst/>
          </a:prstGeom>
          <a:noFill/>
        </p:spPr>
      </p:pic>
      <p:pic>
        <p:nvPicPr>
          <p:cNvPr id="19464" name="Picture 8" descr="E:\Щепинскеифй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72024"/>
            <a:ext cx="2311400" cy="2946400"/>
          </a:xfrm>
          <a:prstGeom prst="rect">
            <a:avLst/>
          </a:prstGeom>
          <a:noFill/>
        </p:spPr>
      </p:pic>
      <p:pic>
        <p:nvPicPr>
          <p:cNvPr id="3074" name="Picture 2" descr="C:\Users\direktor\Desktop\Безымянны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444694"/>
            <a:ext cx="2863357" cy="2709086"/>
          </a:xfrm>
          <a:prstGeom prst="rect">
            <a:avLst/>
          </a:prstGeom>
          <a:noFill/>
        </p:spPr>
      </p:pic>
      <p:pic>
        <p:nvPicPr>
          <p:cNvPr id="19459" name="Picture 3" descr="C:\Users\direktor\Desktop\IMG20240809133319_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101596"/>
            <a:ext cx="2028157" cy="26414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9552" y="3140968"/>
            <a:ext cx="102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О.Н </a:t>
            </a:r>
            <a:r>
              <a:rPr lang="ru-RU" sz="1400" dirty="0" err="1" smtClean="0"/>
              <a:t>Бадер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067944" y="3140968"/>
            <a:ext cx="144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А.А.Щепинский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71800" y="6165304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А.А.Столбунов</a:t>
            </a:r>
            <a:r>
              <a:rPr lang="ru-RU" sz="1400" dirty="0" smtClean="0"/>
              <a:t>  и «карта звездного неба» на  лопатке мамонта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905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irektor\AppData\Local\Packages\Microsoft.Windows.Photos_8wekyb3d8bbwe\TempState\ShareServiceTempFolder\Евтушенко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10" y="297518"/>
            <a:ext cx="3929626" cy="4931681"/>
          </a:xfrm>
          <a:prstGeom prst="rect">
            <a:avLst/>
          </a:prstGeom>
          <a:noFill/>
        </p:spPr>
      </p:pic>
      <p:pic>
        <p:nvPicPr>
          <p:cNvPr id="20483" name="Picture 3" descr="C:\Users\direktor\Desktop\чокурча книги\Чаба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5"/>
            <a:ext cx="4040206" cy="489654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3528" y="5445224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1996 и 2000 гг.исследования Чокурчи-1 проводились Крымской 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Палеолитической экспедицией Крымского филиала Института археологии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НАНУ. Находки были сданы в фонды Крымского филиала Института археологии НАНУ, вывезены в Киев и хранятся в Археологическом музее института археологии НАНУ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Picture 1" descr="C:\Users\direktor\Desktop\IMG20240809133319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7893496"/>
            <a:ext cx="1657491" cy="4609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152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27205" y="4293096"/>
            <a:ext cx="5064875" cy="172819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Результаты раскопок получили отражение в работах  В.П.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Чабая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отчеты имеются в архиве Института археологии Крыма. Коллекция  находится в Киеве, музее археологии Института археологии НАНУ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direktor\Desktop\расковки евтуш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205" y="31649"/>
            <a:ext cx="4968552" cy="3617877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7695" y="3284585"/>
            <a:ext cx="2528672" cy="34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232" y="31649"/>
            <a:ext cx="2787002" cy="30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4885776" cy="131997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Живописные виды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привлекали внимание художников                    </a:t>
            </a:r>
            <a:r>
              <a:rPr lang="ru-RU" sz="18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(Фотография 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репродукции картин из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собрания Симферопольского художественного музея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). </a:t>
            </a:r>
            <a:endParaRPr lang="ru-RU" sz="1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07115" y="3118654"/>
            <a:ext cx="47619" cy="1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C:\Users\direktor\Documents\Ф-109 СХМ КП-5068   Художники Мозалевские Иван Иванович и Валентина Даниловна перед пещерой Чукурча.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5799" y="541076"/>
            <a:ext cx="3406322" cy="5327068"/>
          </a:xfrm>
          <a:prstGeom prst="rect">
            <a:avLst/>
          </a:prstGeom>
          <a:noFill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125" y="3413125"/>
            <a:ext cx="30163" cy="3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6125" y="3413125"/>
            <a:ext cx="30163" cy="3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 descr="C:\Users\direktor\Desktop\Г-3854 СХМ КП-5487 Козлов А.А.  Чокурча. Осень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650" y="3885847"/>
            <a:ext cx="3733648" cy="2574662"/>
          </a:xfrm>
          <a:prstGeom prst="rect">
            <a:avLst/>
          </a:prstGeom>
          <a:noFill/>
        </p:spPr>
      </p:pic>
      <p:pic>
        <p:nvPicPr>
          <p:cNvPr id="48137" name="Picture 9" descr="C:\Users\direktor\Desktop\чокурча книги\Г-4434 СХМ КП-6240 Козлов А.А.  Пейзаж близ пещеры Чокурча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670" y="1436604"/>
            <a:ext cx="3373608" cy="22855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2609" y="3721213"/>
            <a:ext cx="3877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А. Козлов «Пейзаж близ пещеры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Чокурча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6298" y="6444937"/>
            <a:ext cx="2450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А. Козлов </a:t>
            </a:r>
            <a:r>
              <a:rPr lang="ru-RU" sz="1400" dirty="0" smtClean="0"/>
              <a:t>«</a:t>
            </a:r>
            <a:r>
              <a:rPr lang="ru-RU" sz="1400" dirty="0" err="1" smtClean="0"/>
              <a:t>Чокурча</a:t>
            </a:r>
            <a:r>
              <a:rPr lang="ru-RU" sz="1400" dirty="0" smtClean="0"/>
              <a:t>. Осень»»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5453" y="6082725"/>
            <a:ext cx="3701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Художник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Мозалевский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И.И. с супругой перед пещерой </a:t>
            </a:r>
            <a:r>
              <a:rPr lang="ru-RU" sz="14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Чокурча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1958 г.</a:t>
            </a:r>
            <a:endParaRPr lang="ru-RU" sz="1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4968552" cy="2852936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Территория памятников превратилась в живописный , заросший лесом уголок в центре города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Охранная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зона определена только для памятника природы грот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Чокурча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Статус памятников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Чокурча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-2  и  Чокурча-3 не определен.Охранная зона не выделена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После проведения необходимых охранных мероприятий, возможно создание на этой территории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археопарка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который знакомил бы жителей и гостей города с этим историческим местом.</a:t>
            </a:r>
            <a:endParaRPr lang="ru-RU" sz="1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4351"/>
            <a:ext cx="2862318" cy="38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980011"/>
            <a:ext cx="2516239" cy="367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5475" y="0"/>
            <a:ext cx="3898776" cy="5983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Перспективы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музеефикации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1" y="692696"/>
            <a:ext cx="4435351" cy="165618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На территории памятника имеются сооружения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более позднего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времени –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подвал с опорными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стенками, недействующее бомбоубежище военной части,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автобаза, которая разрушила большую часть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стоянки Чокурчи-2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C:\Users\direktor\Desktop\DSC_0441 —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08720"/>
            <a:ext cx="4032448" cy="2678268"/>
          </a:xfrm>
          <a:prstGeom prst="rect">
            <a:avLst/>
          </a:prstGeom>
          <a:noFill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138" y="3386138"/>
            <a:ext cx="8572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 descr="C:\Users\direktor\Desktop\подвалы Безымян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887670"/>
            <a:ext cx="3960440" cy="2970330"/>
          </a:xfrm>
          <a:prstGeom prst="rect">
            <a:avLst/>
          </a:prstGeom>
          <a:noFill/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479179"/>
            <a:ext cx="4564360" cy="342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408712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137160" indent="0"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Памятник  природы регионального значения пещера-грот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является всемирно известным памятником эпохи палеолита. Он расположен на восточной окраине                          г. Симферополя, на левом берегу речки Малый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Салгир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Здесь  был исследован целый комплекс памятников - стоянки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Возраст нижних горизонтов  палеолитической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стоянки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- 46-47 тысяч  лет.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История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их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исследования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хорошо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известна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связана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с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именами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известных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археологов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в том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числе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симферопольцев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8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3466728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Образец для оформления </a:t>
            </a:r>
            <a:r>
              <a:rPr lang="ru-RU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археопарка</a:t>
            </a:r>
            <a:r>
              <a:rPr lang="ru-RU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-   </a:t>
            </a:r>
            <a:r>
              <a:rPr lang="ru-RU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стоянка в </a:t>
            </a:r>
            <a:r>
              <a:rPr lang="ru-RU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Юровичах</a:t>
            </a:r>
            <a:r>
              <a:rPr lang="ru-RU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(Беларусь)</a:t>
            </a:r>
            <a:endParaRPr lang="ru-RU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4" name="Picture 2" descr="C:\Users\direktor\Desktop\чокурча книги\Юровичи 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992" y="188639"/>
            <a:ext cx="4224471" cy="3168353"/>
          </a:xfrm>
          <a:prstGeom prst="rect">
            <a:avLst/>
          </a:prstGeom>
          <a:noFill/>
        </p:spPr>
      </p:pic>
      <p:pic>
        <p:nvPicPr>
          <p:cNvPr id="49155" name="Picture 3" descr="C:\Users\direktor\Desktop\чокурча книги\orig — копия — копия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73836"/>
            <a:ext cx="4104456" cy="3078342"/>
          </a:xfrm>
          <a:prstGeom prst="rect">
            <a:avLst/>
          </a:prstGeom>
          <a:noFill/>
        </p:spPr>
      </p:pic>
      <p:pic>
        <p:nvPicPr>
          <p:cNvPr id="49157" name="Picture 5" descr="Музей-стоянку первобытного человека открыли в Юровичах &quot; Интернет-портал &quot;Полес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44" y="2166279"/>
            <a:ext cx="4320479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вид грота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Чокурча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direktor\Documents\музей 2023\Чокурча ЮрчишкоНовая папка\IMGP8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97438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idx="2"/>
          </p:nvPr>
        </p:nvSpPr>
        <p:spPr>
          <a:xfrm>
            <a:off x="6516216" y="2492896"/>
            <a:ext cx="2072209" cy="2952328"/>
          </a:xfrm>
        </p:spPr>
        <p:txBody>
          <a:bodyPr>
            <a:normAutofit/>
          </a:bodyPr>
          <a:lstStyle/>
          <a:p>
            <a:pPr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Открытие выставки А.И. Юрьева «Город Симферополь и </a:t>
            </a:r>
            <a:r>
              <a:rPr lang="ru-RU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Мангупский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период» в Музее истории города Симферополя</a:t>
            </a:r>
          </a:p>
        </p:txBody>
      </p:sp>
      <p:pic>
        <p:nvPicPr>
          <p:cNvPr id="2051" name="Picture 3" descr="C:\Users\direktor\Desktop\чокурча книги\для презентации КП-8999-28  Нег-1634-28 (2)Забн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2847"/>
            <a:ext cx="8280920" cy="561991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5805264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Стоянка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была открыта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прошурфована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1927 г.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крымским краеведом С. И.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Забниным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На фото - С.И.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Забнин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 раскопках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Из фондов ЦМТ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9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ktor\Desktop\чокурча книги\Эрнст.jpg"/>
          <p:cNvPicPr>
            <a:picLocks noChangeAspect="1" noChangeArrowheads="1"/>
          </p:cNvPicPr>
          <p:nvPr/>
        </p:nvPicPr>
        <p:blipFill rotWithShape="1">
          <a:blip r:embed="rId2" cstate="print"/>
          <a:srcRect l="10345" t="20333" r="12147" b="16852"/>
          <a:stretch/>
        </p:blipFill>
        <p:spPr bwMode="auto">
          <a:xfrm>
            <a:off x="159246" y="247674"/>
            <a:ext cx="5479860" cy="616185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652120" y="3139463"/>
            <a:ext cx="3419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 1928 по 1936 г. </a:t>
            </a:r>
          </a:p>
          <a:p>
            <a:pPr algn="ctr"/>
            <a:r>
              <a:rPr lang="ru-RU" dirty="0" err="1" smtClean="0">
                <a:latin typeface="Arial" pitchFamily="34" charset="0"/>
                <a:cs typeface="Arial" pitchFamily="34" charset="0"/>
              </a:rPr>
              <a:t>Чокурча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раскапывалась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Н. Л. Эрнстом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6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4464496" cy="8349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РАСКОПКИ Н.Л.ЭРНСТА,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  <a:t>1928 год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4869160"/>
            <a:ext cx="8608912" cy="1988840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Раскопки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Чокурчи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проводились 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Эрнстом на протяжение нескольких лет – в течение 1928-1936 гг.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В Центральном музее Тавриды хранятся стеклянные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фотонегативы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с изображением хода раскопок в 1928, 1929,1930 и 1933 гг.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На фотографии – начало раскопок в самом гроте. В белой панаме – Н.Л.Эрнст, Женщина внизу – возможно Елизавета Ивановна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Висниовская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, художник, исследователь археологических памятников Крыма.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direktor\Desktop\чокурча книги\1928\для презентации\1928 КП-8997-23  Нег-1635-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20688"/>
            <a:ext cx="6552728" cy="4351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3008313" cy="6703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Раскопки, 1929 г. 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99592" y="5013176"/>
            <a:ext cx="7200800" cy="1350733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Заложена траншея из грота </a:t>
            </a:r>
            <a:r>
              <a:rPr lang="ru-RU" sz="1800" smtClean="0">
                <a:latin typeface="Arial" pitchFamily="34" charset="0"/>
                <a:cs typeface="Arial" pitchFamily="34" charset="0"/>
              </a:rPr>
              <a:t>на площадку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и вниз по склону, шурф в русле реки. Найдены костные останки мамонтов и других животных – охотничья добыча жителей .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54" y="1124744"/>
            <a:ext cx="453429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499992" cy="300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3008313" cy="5983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Раскопки, 1930 г. 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63888" y="5517232"/>
            <a:ext cx="4824536" cy="1080119"/>
          </a:xfrm>
        </p:spPr>
        <p:txBody>
          <a:bodyPr/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На снимке – продолжение раскопок в траншее,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статиграфия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раскопа</a:t>
            </a:r>
          </a:p>
          <a:p>
            <a:endParaRPr lang="ru-RU" dirty="0"/>
          </a:p>
        </p:txBody>
      </p:sp>
      <p:pic>
        <p:nvPicPr>
          <p:cNvPr id="1026" name="Picture 2" descr="C:\Users\direktor\Desktop\чокурча книги\иллюстрации к докладу\КП-8999-26  Нег-1634-26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" y="836712"/>
            <a:ext cx="3240360" cy="4836357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96751"/>
            <a:ext cx="5342830" cy="35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6270" y="116632"/>
            <a:ext cx="3008313" cy="5983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Раскопки,1933 г. 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67434" y="5517232"/>
            <a:ext cx="8688161" cy="86095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Продолжались раскопки траншеи, расчищены глыбы, упавшие с козырька пещеры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4951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/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04" y="1124744"/>
            <a:ext cx="434087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C:\Users\direktor\Desktop\КП-9000-1    Нег-1633-1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496" y="2101498"/>
            <a:ext cx="4535504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8001</TotalTime>
  <Words>946</Words>
  <Application>Microsoft Office PowerPoint</Application>
  <PresentationFormat>Экран (4:3)</PresentationFormat>
  <Paragraphs>56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Вдовиченко Ирина Ивановна К.И.Н. Музей истории города Симферополя, Симферополь   Грот Чокурча в Симферополе. История изучения и музеефикации </vt:lpstr>
      <vt:lpstr>Презентация PowerPoint</vt:lpstr>
      <vt:lpstr>Современный вид грота Чокурча</vt:lpstr>
      <vt:lpstr>Презентация PowerPoint</vt:lpstr>
      <vt:lpstr>Презентация PowerPoint</vt:lpstr>
      <vt:lpstr>  РАСКОПКИ Н.Л.ЭРНСТА, 1928 год </vt:lpstr>
      <vt:lpstr>Раскопки, 1929 г. </vt:lpstr>
      <vt:lpstr>Раскопки, 1930 г. </vt:lpstr>
      <vt:lpstr>Раскопки,1933 г. </vt:lpstr>
      <vt:lpstr>Судьба находок</vt:lpstr>
      <vt:lpstr>Презентация PowerPoint</vt:lpstr>
      <vt:lpstr>Презентация PowerPoint</vt:lpstr>
      <vt:lpstr>В послевоенные годы Чокурча была включена в экскурсионные маршруты, началась работа по включению е в списки охраняемых государством памятников археологии. Внизу – фото из коллекции музея истории грода Симферополя. Осмотр памятника сотрудниками Крымского краеведческого музея и А.А.Щепинским. </vt:lpstr>
      <vt:lpstr>Презентация PowerPoint</vt:lpstr>
      <vt:lpstr>Презентация PowerPoint</vt:lpstr>
      <vt:lpstr>Презентация PowerPoint</vt:lpstr>
      <vt:lpstr>Живописные виды привлекали внимание художников                    (Фотография и репродукции картин из собрания Симферопольского художественного музея). </vt:lpstr>
      <vt:lpstr>Территория памятников превратилась в живописный , заросший лесом уголок в центре города. Охранная зона определена только для памятника природы грот Чокурча. Статус памятников Чокурча -2  и  Чокурча-3 не определен.Охранная зона не выделена. После проведения необходимых охранных мероприятий, возможно создание на этой территории археопарка, который знакомил бы жителей и гостей города с этим историческим местом.</vt:lpstr>
      <vt:lpstr>Перспективы музеефикации</vt:lpstr>
      <vt:lpstr>Образец для оформления археопарка -   стоянка в Юровичах (Беларусь)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«Город Симферополь  и  Мангупский период»</dc:title>
  <dc:creator>Пользователь</dc:creator>
  <cp:lastModifiedBy>Пользователь</cp:lastModifiedBy>
  <cp:revision>77</cp:revision>
  <dcterms:created xsi:type="dcterms:W3CDTF">2023-06-21T11:13:19Z</dcterms:created>
  <dcterms:modified xsi:type="dcterms:W3CDTF">2024-09-27T11:20:47Z</dcterms:modified>
</cp:coreProperties>
</file>