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6" r:id="rId7"/>
    <p:sldId id="267" r:id="rId8"/>
    <p:sldId id="268" r:id="rId9"/>
    <p:sldId id="261" r:id="rId10"/>
    <p:sldId id="262" r:id="rId11"/>
    <p:sldId id="264" r:id="rId12"/>
    <p:sldId id="263" r:id="rId13"/>
    <p:sldId id="265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45AA1-0E1A-42A4-93CC-E5CF1BEBE3F6}" type="datetimeFigureOut">
              <a:rPr lang="ru-RU"/>
              <a:pPr>
                <a:defRPr/>
              </a:pPr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5004E-BD74-42AA-B04F-262E50D278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5F16E-EC95-4043-B6C2-E33B38E55F9C}" type="datetimeFigureOut">
              <a:rPr lang="ru-RU"/>
              <a:pPr>
                <a:defRPr/>
              </a:pPr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FF4CA-5C38-4B2C-9750-C4285623FA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A426E-342A-4598-BB7E-9880577CE9EF}" type="datetimeFigureOut">
              <a:rPr lang="ru-RU"/>
              <a:pPr>
                <a:defRPr/>
              </a:pPr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92624-8B5F-4A79-B700-FB5B040D35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2056D-D11D-464B-AAAA-824935737792}" type="datetimeFigureOut">
              <a:rPr lang="ru-RU"/>
              <a:pPr>
                <a:defRPr/>
              </a:pPr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7167F-638A-4524-AB5A-706297C36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F777A-68C5-43A5-8A1B-3FF0716F7777}" type="datetimeFigureOut">
              <a:rPr lang="ru-RU"/>
              <a:pPr>
                <a:defRPr/>
              </a:pPr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1DC31-C2E5-4C1D-8963-9554555B4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8C093-751A-48A4-BC93-9CAB9FAD3CEE}" type="datetimeFigureOut">
              <a:rPr lang="ru-RU"/>
              <a:pPr>
                <a:defRPr/>
              </a:pPr>
              <a:t>11.01.2024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27A3C-79F6-4409-8052-31D438E9C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470BF-20E1-430E-8A05-6EA10735F08C}" type="datetimeFigureOut">
              <a:rPr lang="ru-RU"/>
              <a:pPr>
                <a:defRPr/>
              </a:pPr>
              <a:t>11.01.2024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FF1BA-BD38-404E-A612-97BF1152D2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C0F2B-7157-439E-9704-905293F706A4}" type="datetimeFigureOut">
              <a:rPr lang="ru-RU"/>
              <a:pPr>
                <a:defRPr/>
              </a:pPr>
              <a:t>11.01.2024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73A0-A7A6-44E6-81CA-23B8930F8A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D82F-A2A3-4AE1-A7DE-5F5F15CC0BF8}" type="datetimeFigureOut">
              <a:rPr lang="ru-RU"/>
              <a:pPr>
                <a:defRPr/>
              </a:pPr>
              <a:t>11.01.2024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AED42-2B29-4270-82DA-A7C05C51E3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710C2-F460-48E0-A782-5F1E51BDFDBE}" type="datetimeFigureOut">
              <a:rPr lang="ru-RU"/>
              <a:pPr>
                <a:defRPr/>
              </a:pPr>
              <a:t>11.01.2024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3D27F-D535-4212-9F1C-1A3DF8720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E9050-B9B4-4F10-9953-3693C5038C18}" type="datetimeFigureOut">
              <a:rPr lang="ru-RU"/>
              <a:pPr>
                <a:defRPr/>
              </a:pPr>
              <a:t>11.01.2024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41BEE-5FB3-4F3B-98DB-F440F8FBB5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9C1DAB-D604-4CE7-842E-848FCD5039CB}" type="datetimeFigureOut">
              <a:rPr lang="ru-RU"/>
              <a:pPr>
                <a:defRPr/>
              </a:pPr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7B2B91-6FDD-4852-8ECE-24BC36AAC5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pt4school.ru/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428604"/>
            <a:ext cx="8572592" cy="298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Блокада Ленинграда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8 сентября 1941 - 27 января 1944 </a:t>
            </a:r>
            <a:endParaRPr lang="ru-RU" sz="4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pic>
        <p:nvPicPr>
          <p:cNvPr id="14338" name="Picture 2" descr="http://pics.rbcdaily.ru/rbcdaily_pics/uniora/995/752/850/2a1f69e2e2cc833dd111498ff242855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2286000"/>
            <a:ext cx="7000875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7750" y="1357313"/>
            <a:ext cx="3929063" cy="52578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      В связи с прекращением связи с Большой землей особое значение приобрела дорога через Ладожское озеро, ставшая легендарной </a:t>
            </a:r>
            <a:r>
              <a:rPr lang="ru-RU" dirty="0" smtClean="0">
                <a:solidFill>
                  <a:srgbClr val="FFC000"/>
                </a:solidFill>
              </a:rPr>
              <a:t>"Дорогой Жизни"</a:t>
            </a:r>
            <a:r>
              <a:rPr lang="ru-RU" dirty="0" smtClean="0">
                <a:solidFill>
                  <a:schemeClr val="bg1"/>
                </a:solidFill>
              </a:rPr>
              <a:t>. 17 ноября двумя группами была проведена разведка трассы по льду. 20 ноября по ледовой Дороге жизни был проведён первый конный обоз, через день- первая автоколонна. Всего в первую блокадную зиму ледовая дорога работала 152 дня. За это время было перевезено 361 тыс. т. различных грузов, в том числе 262,5 тыс. т. продовольствия. Из города было эвакуировано более 550 тыс. ленинградцев и более 35 тыс. раненых.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87858" y="384473"/>
            <a:ext cx="4968283" cy="923330"/>
          </a:xfrm>
        </p:spPr>
        <p:txBody>
          <a:bodyPr wrap="non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"Дорога Жизни"</a:t>
            </a:r>
          </a:p>
        </p:txBody>
      </p:sp>
      <p:pic>
        <p:nvPicPr>
          <p:cNvPr id="11268" name="Picture 2" descr="https://encrypted-tbn0.gstatic.com/images?q=tbn:ANd9GcSCdkU5VrylskfbielMTsEBDkH47JNcROk44j7O1i1JAxe9lt-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000250"/>
            <a:ext cx="485775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2292" name="Picture 2" descr="http://his.1september.ru/2007/08/19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0"/>
            <a:ext cx="6715125" cy="654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6" name="Picture 4" descr="Блокада Ленинграда - фото дорога жизн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85750"/>
            <a:ext cx="8777287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50"/>
            <a:ext cx="9001125" cy="2071688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      Вторая навигация по Ладоге началась 23 мая 1942 года, за время действия которой было перевезено в обоих направлениях свыше 1 млн. т. различных грузов. Из города было эвакуировано около 540 тыс. человек.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С 19 декабря 1942 по 30 марта 1943 года 101 день вновь действовала ледовая Дорога жизни. За этот период было перевезено более 200 тыс. т. различных грузов, в том числе свыше 100 тыс. т. продовольствия и эвакуировано около 89 тыс. человек.</a:t>
            </a:r>
          </a:p>
        </p:txBody>
      </p:sp>
      <p:pic>
        <p:nvPicPr>
          <p:cNvPr id="14339" name="Picture 2" descr="http://www.kokkorevo.com/dorogaZiznihor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2071688"/>
            <a:ext cx="6072188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313"/>
            <a:ext cx="4857750" cy="3786187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      Прорыв блокады Ленинграда начался по приказу Ставки Верховного главнокомандующего 12 января 1943 с наступления войск Ленинградского и </a:t>
            </a:r>
            <a:r>
              <a:rPr lang="ru-RU" dirty="0" err="1" smtClean="0">
                <a:solidFill>
                  <a:schemeClr val="bg1"/>
                </a:solidFill>
              </a:rPr>
              <a:t>Волховского</a:t>
            </a:r>
            <a:r>
              <a:rPr lang="ru-RU" dirty="0" smtClean="0">
                <a:solidFill>
                  <a:schemeClr val="bg1"/>
                </a:solidFill>
              </a:rPr>
              <a:t> фронтов во взаимодействии с Краснознаменным Балтийским флотом(КБФ) южнее Ладожского озера. Местом прорыва блокады был избран узкий выступ, разделявший войска фронтов. 18 января 136-я стрелковая дивизия и 61-я танковая бригада Ленинградского фронта ворвались в Рабочий посёлок № 5 и соединились с частями 18-й стрелковой дивизии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60002" y="384473"/>
            <a:ext cx="5223995" cy="923330"/>
          </a:xfrm>
        </p:spPr>
        <p:txBody>
          <a:bodyPr wrap="non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Прорыв блокады</a:t>
            </a:r>
          </a:p>
        </p:txBody>
      </p:sp>
      <p:pic>
        <p:nvPicPr>
          <p:cNvPr id="15364" name="Picture 4" descr="http://img0.liveinternet.ru/images/attach/c/1/53/972/53972337_0_3dff_bf6b203d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3" y="1643063"/>
            <a:ext cx="4095750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6"/>
          <p:cNvSpPr txBox="1">
            <a:spLocks noChangeArrowheads="1"/>
          </p:cNvSpPr>
          <p:nvPr/>
        </p:nvSpPr>
        <p:spPr bwMode="auto">
          <a:xfrm>
            <a:off x="357188" y="5143500"/>
            <a:ext cx="7929562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Волховского фронта. В этот же день частями 86-й стрелковой дивизии и 34-й лыжной бригады был освобожден Шлиссельбург и очищено от врага все южное побережье Ладожского озера . В пробитом вдоль берега коридора за 18 дней строители возвели переправу через Неву и проложили железную и автомобильную дороги. Вражеская блокада была прорвана.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42875"/>
            <a:ext cx="8229600" cy="2071688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    К концу 1943 обстановка на фронтах коренным образом изменилась и советские войска готовились к окончательной ликвидации блокады Ленинграда. 14 января1944 силами Ленинградского и </a:t>
            </a:r>
            <a:r>
              <a:rPr lang="ru-RU" dirty="0" err="1" smtClean="0">
                <a:solidFill>
                  <a:schemeClr val="bg1"/>
                </a:solidFill>
              </a:rPr>
              <a:t>Волховского</a:t>
            </a:r>
            <a:r>
              <a:rPr lang="ru-RU" dirty="0" smtClean="0">
                <a:solidFill>
                  <a:schemeClr val="bg1"/>
                </a:solidFill>
              </a:rPr>
              <a:t> фронтов при поддержке артиллерии Кронштадта началась заключительная часть операции по освобождению Ленинграда. К 27 января 1944 советские войска взломали оборону 18-й немецкой армии, разгромили ее основные силы и продвинулись на 60 километров в глубину. Немцы начали отступать. С освобождением Пушкина, Гатчины и Чудово блокада Ленинграда была полностью снята.</a:t>
            </a:r>
          </a:p>
        </p:txBody>
      </p:sp>
      <p:pic>
        <p:nvPicPr>
          <p:cNvPr id="16387" name="Picture 2" descr="http://m001.bcm.ru/35/729ab3b6-fe93-4b9a-9d69-67d34cdc639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214563"/>
            <a:ext cx="6643688" cy="433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4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86563" y="6488113"/>
            <a:ext cx="2027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>
                <a:solidFill>
                  <a:schemeClr val="bg1"/>
                </a:solidFill>
                <a:latin typeface="Calibri" pitchFamily="34" charset="0"/>
              </a:rPr>
              <a:t>www.ppt4school.ru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785938"/>
            <a:ext cx="8229600" cy="4525962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      С началом Великой Отечественной войны 22 июня 1941 удар в направлении Ленинграда был поручен группе немецких армий "Север", которые должны были уничтожить части Красной армии в Прибалтике, захватить военно-морские базы на Балтийском море и к 21 июля овладеть Ленинградом. 9 июля был захвачен Псков,10 июля немецкие части прорвали фронт и силами 4-я танковой группы армии "Север" вышли к реке Плюса и далее устремились к Луге. 21 августа немцы заняли станцию Чудово, тем самым перерезав Октябрьскую железную дорогу, и через 8 дней овладели Тосно. 30 августа был захвачен крупный железнодорожный узел Мга. С </a:t>
            </a:r>
            <a:r>
              <a:rPr lang="ru-RU" dirty="0" smtClean="0">
                <a:solidFill>
                  <a:srgbClr val="FFFF00"/>
                </a:solidFill>
              </a:rPr>
              <a:t>8 сентября 1941</a:t>
            </a:r>
            <a:r>
              <a:rPr lang="ru-RU" dirty="0" smtClean="0">
                <a:solidFill>
                  <a:schemeClr val="bg1"/>
                </a:solidFill>
              </a:rPr>
              <a:t>, когда немцы захватили </a:t>
            </a:r>
            <a:r>
              <a:rPr lang="ru-RU" dirty="0" smtClean="0">
                <a:solidFill>
                  <a:srgbClr val="FFFF00"/>
                </a:solidFill>
              </a:rPr>
              <a:t>Шлиссельбург</a:t>
            </a:r>
            <a:r>
              <a:rPr lang="ru-RU" dirty="0" smtClean="0">
                <a:solidFill>
                  <a:schemeClr val="bg1"/>
                </a:solidFill>
              </a:rPr>
              <a:t>, началась 871-дневная блокада Ленинграда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285728"/>
            <a:ext cx="723428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+mn-lt"/>
              </a:rPr>
              <a:t>Окружение Ленинграда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900"/>
                            </p:stCondLst>
                            <p:childTnLst>
                              <p:par>
                                <p:cTn id="12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4100" name="Picture 6" descr="http://blokada.mrezha.ru/maps/fron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85750"/>
            <a:ext cx="8358187" cy="625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571625"/>
            <a:ext cx="5757862" cy="45259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    В окружение попало </a:t>
            </a:r>
            <a:r>
              <a:rPr lang="ru-RU" dirty="0" smtClean="0">
                <a:solidFill>
                  <a:srgbClr val="FF0000"/>
                </a:solidFill>
              </a:rPr>
              <a:t>2 </a:t>
            </a:r>
            <a:r>
              <a:rPr lang="ru-RU" dirty="0" err="1" smtClean="0">
                <a:solidFill>
                  <a:srgbClr val="FF0000"/>
                </a:solidFill>
              </a:rPr>
              <a:t>млн</a:t>
            </a:r>
            <a:r>
              <a:rPr lang="ru-RU" dirty="0" smtClean="0">
                <a:solidFill>
                  <a:srgbClr val="FF0000"/>
                </a:solidFill>
              </a:rPr>
              <a:t> 544 тыс. </a:t>
            </a:r>
            <a:r>
              <a:rPr lang="ru-RU" dirty="0" smtClean="0">
                <a:solidFill>
                  <a:schemeClr val="bg1"/>
                </a:solidFill>
              </a:rPr>
              <a:t>гражданского населения города (включая приблизительно 400 тыс. детей), 343 тыс. жителей пригородных районов, войска, защищавшие город. Продовольствие и топливные запасы были </a:t>
            </a:r>
            <a:r>
              <a:rPr lang="ru-RU" u="sng" dirty="0" smtClean="0">
                <a:solidFill>
                  <a:schemeClr val="bg1"/>
                </a:solidFill>
              </a:rPr>
              <a:t>ограничены</a:t>
            </a:r>
            <a:r>
              <a:rPr lang="ru-RU" dirty="0" smtClean="0">
                <a:solidFill>
                  <a:schemeClr val="bg1"/>
                </a:solidFill>
              </a:rPr>
              <a:t> (только на 1-2 месяца). 8 сентября 1941 в результате авиционного налета и возникшего пожара сгорели продовольственные склады им. А.Е. </a:t>
            </a:r>
            <a:r>
              <a:rPr lang="ru-RU" dirty="0" err="1" smtClean="0">
                <a:solidFill>
                  <a:schemeClr val="bg1"/>
                </a:solidFill>
              </a:rPr>
              <a:t>Бадаева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07768" y="384473"/>
            <a:ext cx="6328464" cy="923330"/>
          </a:xfrm>
        </p:spPr>
        <p:txBody>
          <a:bodyPr wrap="non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Блокада Ленинграда</a:t>
            </a:r>
          </a:p>
        </p:txBody>
      </p:sp>
      <p:pic>
        <p:nvPicPr>
          <p:cNvPr id="15364" name="Picture 4" descr="https://encrypted-tbn0.gstatic.com/images?q=tbn:ANd9GcQlAkWCMZ1GQ6z39smXU8dxZlSYD2lPiPihGJk8oEB-chK2caq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88" y="1571625"/>
            <a:ext cx="28606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50"/>
            <a:ext cx="8929688" cy="3000375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      Были введены продовольственные карточки: с 1 октября рабочие и инженерно-технические работники стали получать по </a:t>
            </a:r>
            <a:r>
              <a:rPr lang="ru-RU" dirty="0" smtClean="0">
                <a:solidFill>
                  <a:srgbClr val="FFC000"/>
                </a:solidFill>
              </a:rPr>
              <a:t>400 г </a:t>
            </a:r>
            <a:r>
              <a:rPr lang="ru-RU" dirty="0" smtClean="0">
                <a:solidFill>
                  <a:schemeClr val="bg1"/>
                </a:solidFill>
              </a:rPr>
              <a:t>хлеба в сутки, все остальные — по </a:t>
            </a:r>
            <a:r>
              <a:rPr lang="ru-RU" dirty="0" smtClean="0">
                <a:solidFill>
                  <a:srgbClr val="FFC000"/>
                </a:solidFill>
              </a:rPr>
              <a:t>200 г.</a:t>
            </a:r>
            <a:r>
              <a:rPr lang="ru-RU" dirty="0" smtClean="0">
                <a:solidFill>
                  <a:schemeClr val="bg1"/>
                </a:solidFill>
              </a:rPr>
              <a:t> Остановился общественный транспорт, потому что к зиме 1941 — 1942 не осталось никаких топливных запасов и электроэнергии. Запасы продовольствия стремительно сокращались, и в январе 1942 на человека приходилось уже только по </a:t>
            </a:r>
            <a:r>
              <a:rPr lang="ru-RU" dirty="0" smtClean="0">
                <a:solidFill>
                  <a:srgbClr val="FF0000"/>
                </a:solidFill>
              </a:rPr>
              <a:t>200/125 г </a:t>
            </a:r>
            <a:r>
              <a:rPr lang="ru-RU" dirty="0" smtClean="0">
                <a:solidFill>
                  <a:schemeClr val="bg1"/>
                </a:solidFill>
              </a:rPr>
              <a:t>хлеба в день. К концу февраля 1942 в Ленинграде от холода и голода умерло более </a:t>
            </a:r>
            <a:r>
              <a:rPr lang="ru-RU" dirty="0" smtClean="0">
                <a:solidFill>
                  <a:srgbClr val="FF0000"/>
                </a:solidFill>
              </a:rPr>
              <a:t>200 тыс. </a:t>
            </a:r>
            <a:r>
              <a:rPr lang="ru-RU" dirty="0" smtClean="0">
                <a:solidFill>
                  <a:schemeClr val="bg1"/>
                </a:solidFill>
              </a:rPr>
              <a:t>человек. </a:t>
            </a:r>
          </a:p>
        </p:txBody>
      </p:sp>
      <p:sp>
        <p:nvSpPr>
          <p:cNvPr id="6147" name="AutoShape 2" descr="data:image/jpeg;base64,/9j/4AAQSkZJRgABAQAAAQABAAD/2wCEAAkGBhQSERUUExMVFRQWFxwYGBgYFxcaGhgXFxgXFxcUHBgYHCcgGBojGhcXHy8gIycpLCwsFx4xNTAqNSYrLCkBCQoKDgwOFw8PFykcHBwpKSkpKSkpKSkpKSkpKSkpKSkpKSkpKSwpKSkpKSkpKSktKSkpKSkpLCwsLCkpKSwpKf/AABEIAPQAzgMBIgACEQEDEQH/xAAcAAACAgMBAQAAAAAAAAAAAAAEBQMGAAIHAQj/xAA8EAABAwIDBQcCBAUFAAMBAAABAAIRAyEEMUEFElFhcQYigZGhsfATwQcy0eEUI0JS8RVicoKSM0OiF//EABgBAAMBAQAAAAAAAAAAAAAAAAABAgME/8QAHxEBAQEBAAMBAQEBAQAAAAAAAAERAhIhMUFhUTID/9oADAMBAAIRAxEAPwDrjWLZrVvurYBPTaNapA1ehq2ASJqQlteoQ4kE2tEmI6ceaabqTYmkWySMygGFakbQ5wURqVG/2uAE3EHzCKq5DVCY3Ex1jwQqTXn+rgfnY5vqI42uiKG0aT/yvbJ0Nj5OhK61eY0y/YwitqVabmAVGg5G/wCuamX+n4moXoCpeIxZpf8Aw1HtETEyPAOkIPBdt8Q423HRnaCROVkeULxdAXqVbF28MRIDHtIzmI8DKaqksheFbLxALcVttjbQZ6LfZuLc9knOc8kW6kOAnosISP8AHm+V5vlekLQpk9dUK0LyvStYSyHjPqleGp0WQvC1GEjriQRAutCFMQoarVN5ODQvV6VgVk9CxegLH0w4QckBm9CRbZxLiI4X68k9fTlBbQ2fvMIE3EfpKDiOtiDuA8suKBxAnrHy6lxLywMzFhNiMvBaVcV3xAka6o1cRuwjiHPNg37JNtLaQsSYnnFtSrFtHGNFEgTwjnxXHO2GPeasSd0CwiOuazsPVjxXaGkA8b4JPtfVIsBtulTJ3nEzwGU5ZqnYrGCMyL+SFGNtmP10R44Vrruze3TKTSKcX1OevkmGG7eGbvB1vkuH09pRqmdDHGRB46pFrvezu2jX/mHknGG21TfaY65FfPGH2y5uTjZWLZXah4EHK+vql5WU/HXcnOtxWby53svtyDANS2s+kc/0V22ZtFtRjSHhzonmVpOtRg3dWrlvC1IVE1ctCpYWhag9aleQt3NXkIFawoqoU5CiqiyVEFhZCwBepkwLZeALzeQHqxerEB5CifhWHNovyClWrmpAp2lstm7Als2sePJcf/E7Dtp1msaSe5mdbm3guvbQBEmbcIyPVcR/FbFP+uwnIstf/cZ6KOl/ik4h98vnsoHVAB+iH/iSTr06XQ76xOqclSL3vb5zR1GqPb9ElpPOhRzXkNk66T9k7CMmV/8ACOweMF/PNV5mKzueXzwU+EqTPDLjCjFat1LG31V27A4978SxgcQDeImwmQbWC5izGEa+6vf4a4zdxLTYzPkWmY1U1U+O3gQvUNQxocigVtEY8XhXq8hMmixewshIPCoq7bKYhRVskzghehqFxGJcwT9Oeh/ZD4baVRzo+hHPegR4hBGLioKLxvRxEqV74zUDKs1NLBB4LWpdeF650IanXBqkSMktgwUFHWdZbAoHaWIgW+cUaJCbtPj2spucbboJNzkAV85dptsVMRUL6hnQDRomzQPJdP8AxN7QtZTdSB7z9AcmCZy4lcbxtYHWPmqz593V2ZMBgEzGg8p+eq1ZTnWE97L7KOIdUGm6Aesi3orXgezLGMe00ajpIMuaBuxwcM5n0V3qSp551SKOxKkSIIPXxUGIY5sA3gmIv4Zrq+I7LfRwhAEk97m20gBUzFdmJEzEZyDnwtko8j8VUJ+c4UmHxJYZB81ZcT2fpvg0iDa4km+p5JNi9luYTINuqeyiSpsHV3iZgefh1XRfw7ouFRz27u80QN7gczbl7rmdIhon1lXTsHt5tKqPqGGEFs/2zqp6/hx3LZ+Iqf1U2dQ6D6hN6da0lhjkQfZIcDjKbqcsdLYzaZGSc7Odv02kn91fNLqJzimzEkHmCpitdzn7LZVqHhWRZeryUQMhRVQpSVo7JASLEo2tt9uHaJBc4id0HIcSh8B2xous87juGh6FLyh5TfGyGkiPFI9mOca3egk2EDinVXEtc2zgQRxCTYN389sfIylK2VUnpH20wRqGnBcM7gn7KuUdkVGvltR4OpaTlwV+2jRDgJ5rVuFYIyCd50+a52/D4uDu16n/AKOeSUY52OFv4h8fp1XUq2ze6YjJVDtPWbQoue+N1gvbU2A81n1FzHFO0dZ/1XfUu517nOfhVZqVJzR+2cWalR7jMk+Q4JYr4mRl1V2/DnGBpqDWzvKQuj4PF72YF8uvDkuHbMxppvkWm08JXVuzZP0i8nfMgi8F0fdR36q+PcXXaWFJDRJsMucBJ8YwAflAIuTFzqhf/wChUqnd3HOq3AaLEnnOQEZqZ4dUYHOAZvxYGdwkQJPAqF4EohpFssiSMtUg7R12MpksguNmjjxKg2jiMRRcWkQAYva5kfoluNkM33m83mYA4BGniuY/DuBiRlJHDkh8Hid11/maO2zQAG8XhziZzkHoIy/RJQVtJsY2uzfht2u3CKL703Exa7S6L9F2rZjIphfJGxdp7rhxGWcr6J7AdsRXoMbUPfADTcXjXxUb432f1eSsC8a+RIWELRmwheFewo8RO6d0iYsqBVtzbf0S1oIk3M3gKbZO1PrB2XdjLnP6JPtHAPrYhpe1hDWc4Jn9lYMJQDR3WsaDH5RFxnKz9ryK5jOzf1X77qhAcPWYAHKFXdqdjKrXfy6gdLoi4I5nirBSxpovBe4nRoNxPFMnbWYW7ziARnYpXFucCtiMLimt3pMgDPKTNlcsHjWvxDQ2c5MDh7pBje0TH17MaWtJh+bicpB0ATXCNLarHg7wJ0splC9BgJGq9rUd5pGXgqbiO1r/AOIZRaLOMWzJnjoFdGDw8VrKyswOyg5rY3pEWkXXFfxh2yTUFBpIay7oyL3CbjWB7rucr5//ABRg42vee8AOu62ynu/F8e3McTUN7jxmUCmdekZP7Hr5hAVWQrhdRGundm9rNp0O+RBbMkwI091zFWfsxiGOAa8T9MkibiHaxrBnzU9zYOKueBdhjXNQOa4gwIaTNrmwvrdWP/U2O47p/uY9si4kOcIKq+G7W4emWh9EAtyJYwR07kgTzTtvbVtVpDQTvWkkkRpPLwWEbtNo0RVYN+N4WcSBJ3SR7AHxVG7Y12hhZIvEc/NWXHbQ+m2XPAa0E2Nrzl14rmW1doGtULzloOA0CvibdR11gNYsWLdg2Y6Cup9gHtdhK7y4NqUi19Mg3ydvCMi3Kei5Urv2f223D7OqAgF1V5a0xMAAZHTPJZ/+kXx9dq/D7tc/EUXCo5p3DAveOYVrftCBIEr5l7PbfqUarXscbETzH9viF9AbG2uyrRZUza9sjiIElp8lEt+Hh/SxUslUvtX23g/SpOIIPecBPgFatnQWDTkqd2l7CufVNSk4APdJBGRIvlmJV34MmgNm7QqhwqfULgdZ55EHIroWxsaajJK53V2R9F26HHISATZ36K29jhD382/dZyixWdq7Qa4vLjc5HgRkEgxlc1SW/WeKQg5RaLiEXWoEk71yl1TBF5LT18Cf2Ri0rTSpbp37jJuZMmZJ1MJtR25vwGuAaI1A6+KSVdmlo3v6RaefDPNAUtnw/eOpOqDxf9oVaDwyq0w5hvbONOasuxu0n1wPpscQAJc6A3hZcuwmO7ppxM+hKh2ft/EUz9IOIBNx5pzrCs10vbPaENqFjakEC5GU/ZcV7YbQ+pWqGblxzvPePDonm0azgHOJJgExNvLqud4vEHekzM39fuUv+qeYGxVTNAVnD4URiKZPHpy4yULUpx8hbRn0jROAxhpVA8aZ8xqEMpsPS3iRrFvBO/Ga70e0dF4BcATu23mg3iMzwRNLtQzdcO66wAa1gk8Py9FTdmtE7rh/UIy1sfgTMYd1Fx3mANsZOkDJYXnG8tQdpMe58Aw0Zho55k/oq+isfVLnkm3AIVbczIy6+sWLFipL1rZVlr4d38JRpB43SXvNj+e0C+kKtNzXQsHiWim0OaCBGYHTwWfdxfEVLC03B0a/IyK7T2Ern+DG8Za1xI/T1XPq3ZsPJfhzDtaZNj/xcfYrpHYOjGDh4hzXmWkQQec6rK3bsaSL0za1GjRaXOAbkOZSDavbRri0UWyQczzHDxTSrghVw8BrSYO7Ils/ZUSpiHNcWVKbWGnbL15qtv6WH9HCb5L6jpJziVYOzdAMe6CZ3fSQqVhcaYzlWrsvid5507p9C1IKtjGwSZmLz8zSmtiSJgTFyQRMaC/gm+MOYB/aEkxFI3vf5ZBxbtkbXpf6fUDmiS4tDSLkuAg8o4qsVMASJBtFz4XUWGo7sNJ5x8804ZRLqZDZu30+D1R17BHRqbrQ5oDtTxJk/otDhS+sHjut/qJ/pN7czyCzG9nXMDXfVi993SMwBxhDYvbXe3QXQCI1tGvE81Pw0W38Q0UnNkAC98yRMTfMybLn2MfvGRf0HVOO0G0S4ATmZzzgZ28VXKlUTf2VcxHTYuIzn7wOny6FrdVLicTMcAIFo/zZDLeItYt6NUtcHAwQZB5haLE0neH2lTmXSOMiYnO/r4r3G7aa5obL3QBEkiM7fukYWSp8IvzrerULjJWixYqQxYsWIAzZTGmq3edugGSc7C/2VlbUD3Og2k7vAqqYR0OBmLp7sclziZznzM/4ssu5q+Fn2NigHX0/xAPgug7H2oDG9YTn9jyXJ9mVu94q27KxwBB8vusflxq6zgXtDMxF/VUftPUnFGLjd8ijtmbZDjBktPNIdq4ptTEPc02BAz5ZQrtCTBVIdBsrX2Vf/Nd/xPu1U1mc5ZffwVl7NVpqn/gfdt1JIMXS4H2S/B4U1awpNiXOETA5yp8fiPzRreOB4EpM3GuYd5ph4MtMxHiqC80/w6IfvmsHctw5+eSVY3EmmXMIALe6Y/288/BEYH8SAaf80w9ojS/E2y6qunav1qtV57u+TuzyMeKdwvYHb+03OZuz/VMTPX1VTr1t0zzy5Kw7Zz6CBw4Aqu16Um+ud+P+FPoyfatL6htEj1CUOo2zkzB68VY8MyamWU+gz5ful2Nw0uO6P3n1V83EWEz2rxzIT3Z/ZypWJa0NBgmXGA1ozMib3QW08AGtY5pLpkOMQN4XMaxfNaTqVPjS1YvYXipL0Bb1aJai8Lhi3vETrB8LqGsLHhpyS1Xj6DLFixNLFgCxYgNmuhM9m4vcDiRoeOo/ZKw1FB53XdANcsvup6mqhhRx0c7+3krLhK9pBufQeJVIw1SD/jyVg2TiNLi3FY984vmrvsfHbpE9PZa7YAZWJFt8B1uJzj/tKUYXFAWmZKJ2m8kU3kd0giYMEgzHWFn+LHtxXPw+6svZepBJj+n7hUrBVC48vnNXXYMR4fonC0q2g8kmeM+5lLX1La/PkQmGLNze6X7nPWcvMK7Dnx4KevHKePPlJTLBUGgjgBPiBn5oNjA42PQItn5Tcgk7s8heOspYCzaLZ/VJH4aTf5dPsVRLYmMpPO8Sh2UJ3je2fjp5IST4elDnmNM/GCfZCswJLif2vx6JxRbJdbl7+a8FDj8zgc0g12S80nF4guygixB/wg9v71azWNa3dyaBEAExAyHqUVWdu6mSbR4oN2J7xmQ3jnmBf1hL+nlVWthosdJt9uufovMLgpM8MxrH7pniaIvUd+Vp/wDTrkWUjKQa3vm5uYOp06LWdehiB7hBLbtAyy624/qlT6hM/MzKMxYvDGkcRoQffJCNbrkeSc9HQxGi8IRNLDzfIak+C2bhxeSN0g3vJjKFprLxBrem2T0usdSIiQRIkcxx6KRlG3OY+6NTjBlldSPqd12f7EzxWMpCJz6qOs8Rz6/ZL6r5EdJ0FMKGMIMDwE5mEtlSUK26ZiUWamVdNjYVzu8TnBHirrTYx1B1MwZbA5OAMEc5XN9n9oN3r4dLBWrZG3GuIPE5G0z9/dc1ln1tPj3ZjRb7q57FrAA3VQFEMqOYMge7/wAXXHW3sVZtkVbJQyzHvE2QL3aRBPyfnFT4ySTw4IKvbLlNvRVoFl+4w7039rTplEozC0gaLSOpveTrlawQGBDKjiKry1rm2IE97QdFO6pk1pyJHD8tpv0T0MxLZgQTA5ZIvC4drKDrC5HO1reqHp4kCZjrHmtKmJBYY/uHgOHv5oKlzWQ5yIpYcR+vl4pfisa2mXFx/dBYvb5fThgIkXnd46Im/aSTaIBedQP8oasAWRHGOF/v14IbA1i9vG8wZED+7y0RlMWJtMdbeHglZY0nuIW4fee02LGX6u4wo8RhrmTP2vbrkE2ZhvpsjUkzaLnMAaFLqjSJIBv14ohYXmh+WZtBt/258kM/DxIAEkjwgQ7P7KwUKm8wFgJ3YB3Rwvc8PkIGpVbTNpc88h4ACel1Uoa4HYdSq5tNrCXOgNa0d50wT0txV17LfhRi/rUq9VlFjGOH8qtJJaLEwAQDkRJTj8Huzz/q1cVXaQ5oFNgcCILu9UInlDZ5ldSq1N0ExKcnorVY7Q/h9QxjGtqsHcPdczdDgNWB0SGnULlnbX8KamF36tDv4cXIJG/TA4ye8Adbrtz9sD+2/UKqdvK7a2EeKh+kA5pmcxvRET3pMWRan2+e6lI3EZfJQFRsEhX3G9liBNMh40mRa/hoqZtSgWVC0gtIzB0V83U9TIDUtLDOdkFEjMLWIAyzz14QrqJBuzNkum5AuPSD7K2bLwzWQCb8oSPCOcTAvob68QeCfYDYb3EXJPvyzzXPbraQ+xdAObTqNsBLHepbn4+SNw2tkVs/YxFN1JwA3rgn+7MHzMeKEwP5jIyt4iEjRYule9uKVYtnXlCsWMaZMjXjySnE08gbSMyY+SlQU4Yd9t5gTHQEjxW5cSTOkRllafWV5hgQ4yCN2bEmYNgeeaiq1XB0xYH5Kf8AQKa4wekfOKX7R2gabDmZjKNM8+qJo4o3jX3yPik3aF4c0E/3X/8AJT+JJMZiDUqkuz8x0RLaMtF/1JOXih6lP+YCHaajlOnXwRjyN06ZaaiPFVfcw4M2dQhvCCchqfSblN9n0Q4i8hoBv6fOSW4Uw0XE58Yvb7JvgajQN6QCb5Tl+6hQvE4Wcs7Z21ulGIw8zbuibx1803pVN6XGzBPU8Puqz2h2yaksp2ExI6ZD5oiSgJjNtO3fpUhAHgJNp52lXz8HuxwfVOLq94Uj3Aci+Jz/ANtvErnWBwomfE/crsnYPGvZgu5+QVCDob7p9lXwnSg6fLilTtsbmJdTqWaWBzbTBlwg8Zt5rSvtRw3TumOUHx6KndpNpPZiqVWYa8GmfEgt8JTvX+FFpr1XfVaWMB37EGBGm8Z5XslW0dg4bGO+jV33OYSBulzd0iA51iRNsytBtR5a5wu8CwNx3f6Z5gG/RVLbnbkfxIq0Wmm4iHhxzIyMRY6eCnTGbX7KPwMNa41KDrNLo3mOufpuORBAMHkkOOrguj+l2sWvyOY4pttzt+K9GlRImoYc86DdJg9XcNFVsViN6m09evTnwSs9+gX7U7OsfJDfpuETujuzxgaZZICr2ReAN2o0nQGRPGDdWjBYltQBpzveYkRlcqSk9rHOp1N4j+kjrYz8yVeeFkVLC7OxNNwJYRwJLYOhIMwTCtOCxFcbv5Mst9s+E24osRk8b7HAiYzF78jyUWI2IynD4c5nDeMCYi2cXzlLdC07J7RGfp1GkcQc+RHHqiMfhg2oXtEseJB523mnnPuleyqjXgNeLaf3NE5g69Mk6w1Z9FxZUAc2JbaQeDh4eSQoHbLXNJkECcyPgVcxOPGpHvC6d2zwodhakaCfIhccxIE5D1Tz2IPbIYahA75t/wAQfTol1bFEjK3y3gisRWLqNMHRkAZQbpK9pOs31vzt5+id9imNOtpOn7obEOmx1/TJQB+7mb88oUAr3nQfblrqltiQ1GmfrAHnHA93JE1qRNhFiJjK+WfRSNc01WkC8HLoPut8TiT+UmSMrAH2EdU/iolbUMa6acR6pg8i8ZNHmMonqlNMDfEQI8eeXj6KLaW2hApstxN9dVP34bfaW23PO4wkNFjxNoj1QVPDEAGM8uVo9lBRif8APVFvGgBFxwMD4YlWE9Fm6cz81TvZW2qlNjmMdDSJPoB5hV/627rNupOWhyHNE4TFEkzH5bZCBYW49VGh3Jm1KTqdN31AA6LnmNPFKu12Gp1cK4MO85hmdd4dVxWrtio2nuh5s6QJJgROS3Z23xNOAXBwi6rxt+F6n11jZnaPDGm0Osd0Aibh0Xsea2/07C1nfUqMa951iJ5mMiOK5jS7T0ntO8IfoI+8qKj2mqfkEgnMh1gJm8cksp7B+330/wCLrOp3aCWiOQiQeq1puBp58fS3ul9Qwbi4z4k8EVQqWjXL9fCUhuNd4NMyTB4ixHRNq+ID6bXiJaYy0IkeVx4qv42nuvkTOtuPPKEXga28HMkyQf8A0Lj7plFj2XiwAGkbwObdI4yNeisjcI1zBuOuBO64GebTxBComzapJJygeqt+ycVBByvqkKKbggyHsu0xI/tOX/nhzVr2ZSZVYG1ADu3Ejz8FXWYo06pI/KRIyiDeLKw4Ou0zuiOMZJ5SS9rZ/h6g0LSuPVGm2XPS1/niuz9pHb1J1PIu5/ouabU2U2kYJEuNovyIR0IW/QljbQd3jxv7JbiMKQMmk9fZNMUBOeVuGVkqrVQIvkZ43+yDKcVUcJyHy+SXsxOvXyITDGkGcz4R7JO52sDgNVc+IppgKx+pmB3L68NT0WGv3hcR16cUPstxc8zf+WR170Ij+Hh0z65qeoqCamK3WuceAGf6aJD9F4G/undJsSLeaJ2m4hoF4N7jTIT4KCpinFoJcd24AnlnHgr4kF/E2DMm/Hr4Z/JR7ajWtuNZA4XhK6FTdgzeLcvJe/xBJP8AjWUWHKKqVwTlAgGPcWzWtF35s4i5/wCwvxKHvF5uPP8ATVe4R8PgiA7uHTO3hkEsmBC6dwnidfC6ixkSIEWHmp8Vhy2xEfI+yieA4DiBw0/VVzU33EDHx4fZN8HAbvkZx53tyB+yW4bDy4cJucvCUdiKk2yH3v8AYo7Kek1Gq4mdTfz1R+EfMTeT75pVTMm8/P8ACYYc5XmD52gLKqT7Tvf15KDCV914PC/7z4IjaBJEC9oF/eLFLWzY+AvwHD4UBaxSDe802cPfllnZMsDieeSW4Gnv04H9OWmtymOGoAHxv10PJILDvFzWcW2/6mPuE82a6BrkkmyxvuDbXEW4wrPgtm72pFuN+ScAvGueTalJGs5c1Ttp7BJLq1Q5XjmD910JxBVc7VWw775wPVV1CjmO0hckEeXikBokuOt/HwT/ABhJtol5iI1JHSL5qDKMSwjilFcHwkx9wn+0GW09MyTeUgqMM5jz6rTmpGbJJ3nH/YB/+sskwNzbLnfgh9k0Za4wLwBzhH4eiQTa3y/JLq+1YWbUkvvqBwvx15oEYS46evim+NoAvjUDhrHsgcSN1ot3ss8gNIKcooQUfSx48PJb0238s8rmPZRU8Qd7IeXDX9kW0SYAJkWGVhy1TpRszSb9OQ9+a0Dbkj/EamFvhqYBMcPg8lNXp7tuPy3mFBtmYqk9oFWWnjEyOMzZQUX0mWkvEyBMTykaIXEUpysvG4Q3vw14gn3CqSATjK4c4bthP5Rl73Qxytrx4wp6mHgW73hy48EK50ARM9be6ISWg6eP2CaYeBfyPP8AwlFB95zjyyTClUMD398vllNgG4ipaeOXIIfDUbn5f57qUXH7evmjcLhOPzlKWAy2QTFk73AtthdnKtQN3GHdnMiB/wCjmrhhex7RBqHeI0Ex6pYav7Gwz94FrbCL5Dp1srrRpvOu75esrehs9rbWjOBaEY22RVSE3IVX7ZCKY8/VYsVdiOeY6kBPzRLq1MboPzReLFPJ/gWrTBbJzlIKwgnr9/3KxYiCnfZ4/wAo2F3Eeime3O54+ixYpp34FY6akEA+CA2xWO9GnDpqvFi0hF7LkE5kXN72N/Rb065L2dYWLFf+hKyoS75z0XmLdf5yWLFMJruiB/yhGf8A1zAnP0WLFHRxgfLY4kj1QdRkug3usWKv1IekJMdR7phQtA+XzWLEd/hRYtk0wS2QDZdT2Js2kGtIpsBiZDRKxYoq1npNEDot1ixXyn9Rb94+ZLcLFia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48" name="AutoShape 4" descr="data:image/jpeg;base64,/9j/4AAQSkZJRgABAQAAAQABAAD/2wCEAAkGBhQSERUUExMVFRQWFxwYGBgYFxcaGhgXFxgXFxcUHBgYHCcgGBojGhcXHy8gIycpLCwsFx4xNTAqNSYrLCkBCQoKDgwOFw8PFykcHBwpKSkpKSkpKSkpKSkpKSkpKSkpKSkpKSwpKSkpKSkpKSktKSkpKSkpLCwsLCkpKSwpKf/AABEIAPQAzgMBIgACEQEDEQH/xAAcAAACAgMBAQAAAAAAAAAAAAAEBQMGAAIHAQj/xAA8EAABAwIDBQcCBAUFAAMBAAABAAIRAyEEMUEFElFhcQYigZGhsfATwQcy0eEUI0JS8RVicoKSM0OiF//EABgBAAMBAQAAAAAAAAAAAAAAAAABAgME/8QAHxEBAQEBAAMBAQEBAQAAAAAAAAERAhIhMUFhUTID/9oADAMBAAIRAxEAPwDrjWLZrVvurYBPTaNapA1ehq2ASJqQlteoQ4kE2tEmI6ceaabqTYmkWySMygGFakbQ5wURqVG/2uAE3EHzCKq5DVCY3Ex1jwQqTXn+rgfnY5vqI42uiKG0aT/yvbJ0Nj5OhK61eY0y/YwitqVabmAVGg5G/wCuamX+n4moXoCpeIxZpf8Aw1HtETEyPAOkIPBdt8Q423HRnaCROVkeULxdAXqVbF28MRIDHtIzmI8DKaqksheFbLxALcVttjbQZ6LfZuLc9knOc8kW6kOAnosISP8AHm+V5vlekLQpk9dUK0LyvStYSyHjPqleGp0WQvC1GEjriQRAutCFMQoarVN5ODQvV6VgVk9CxegLH0w4QckBm9CRbZxLiI4X68k9fTlBbQ2fvMIE3EfpKDiOtiDuA8suKBxAnrHy6lxLywMzFhNiMvBaVcV3xAka6o1cRuwjiHPNg37JNtLaQsSYnnFtSrFtHGNFEgTwjnxXHO2GPeasSd0CwiOuazsPVjxXaGkA8b4JPtfVIsBtulTJ3nEzwGU5ZqnYrGCMyL+SFGNtmP10R44Vrruze3TKTSKcX1OevkmGG7eGbvB1vkuH09pRqmdDHGRB46pFrvezu2jX/mHknGG21TfaY65FfPGH2y5uTjZWLZXah4EHK+vql5WU/HXcnOtxWby53svtyDANS2s+kc/0V22ZtFtRjSHhzonmVpOtRg3dWrlvC1IVE1ctCpYWhag9aleQt3NXkIFawoqoU5CiqiyVEFhZCwBepkwLZeALzeQHqxerEB5CifhWHNovyClWrmpAp2lstm7Als2sePJcf/E7Dtp1msaSe5mdbm3guvbQBEmbcIyPVcR/FbFP+uwnIstf/cZ6KOl/ik4h98vnsoHVAB+iH/iSTr06XQ76xOqclSL3vb5zR1GqPb9ElpPOhRzXkNk66T9k7CMmV/8ACOweMF/PNV5mKzueXzwU+EqTPDLjCjFat1LG31V27A4978SxgcQDeImwmQbWC5izGEa+6vf4a4zdxLTYzPkWmY1U1U+O3gQvUNQxocigVtEY8XhXq8hMmixewshIPCoq7bKYhRVskzghehqFxGJcwT9Oeh/ZD4baVRzo+hHPegR4hBGLioKLxvRxEqV74zUDKs1NLBB4LWpdeF650IanXBqkSMktgwUFHWdZbAoHaWIgW+cUaJCbtPj2spucbboJNzkAV85dptsVMRUL6hnQDRomzQPJdP8AxN7QtZTdSB7z9AcmCZy4lcbxtYHWPmqz593V2ZMBgEzGg8p+eq1ZTnWE97L7KOIdUGm6Aesi3orXgezLGMe00ajpIMuaBuxwcM5n0V3qSp551SKOxKkSIIPXxUGIY5sA3gmIv4Zrq+I7LfRwhAEk97m20gBUzFdmJEzEZyDnwtko8j8VUJ+c4UmHxJYZB81ZcT2fpvg0iDa4km+p5JNi9luYTINuqeyiSpsHV3iZgefh1XRfw7ouFRz27u80QN7gczbl7rmdIhon1lXTsHt5tKqPqGGEFs/2zqp6/hx3LZ+Iqf1U2dQ6D6hN6da0lhjkQfZIcDjKbqcsdLYzaZGSc7Odv02kn91fNLqJzimzEkHmCpitdzn7LZVqHhWRZeryUQMhRVQpSVo7JASLEo2tt9uHaJBc4id0HIcSh8B2xous87juGh6FLyh5TfGyGkiPFI9mOca3egk2EDinVXEtc2zgQRxCTYN389sfIylK2VUnpH20wRqGnBcM7gn7KuUdkVGvltR4OpaTlwV+2jRDgJ5rVuFYIyCd50+a52/D4uDu16n/AKOeSUY52OFv4h8fp1XUq2ze6YjJVDtPWbQoue+N1gvbU2A81n1FzHFO0dZ/1XfUu517nOfhVZqVJzR+2cWalR7jMk+Q4JYr4mRl1V2/DnGBpqDWzvKQuj4PF72YF8uvDkuHbMxppvkWm08JXVuzZP0i8nfMgi8F0fdR36q+PcXXaWFJDRJsMucBJ8YwAflAIuTFzqhf/wChUqnd3HOq3AaLEnnOQEZqZ4dUYHOAZvxYGdwkQJPAqF4EohpFssiSMtUg7R12MpksguNmjjxKg2jiMRRcWkQAYva5kfoluNkM33m83mYA4BGniuY/DuBiRlJHDkh8Hid11/maO2zQAG8XhziZzkHoIy/RJQVtJsY2uzfht2u3CKL703Exa7S6L9F2rZjIphfJGxdp7rhxGWcr6J7AdsRXoMbUPfADTcXjXxUb432f1eSsC8a+RIWELRmwheFewo8RO6d0iYsqBVtzbf0S1oIk3M3gKbZO1PrB2XdjLnP6JPtHAPrYhpe1hDWc4Jn9lYMJQDR3WsaDH5RFxnKz9ryK5jOzf1X77qhAcPWYAHKFXdqdjKrXfy6gdLoi4I5nirBSxpovBe4nRoNxPFMnbWYW7ziARnYpXFucCtiMLimt3pMgDPKTNlcsHjWvxDQ2c5MDh7pBje0TH17MaWtJh+bicpB0ATXCNLarHg7wJ0splC9BgJGq9rUd5pGXgqbiO1r/AOIZRaLOMWzJnjoFdGDw8VrKyswOyg5rY3pEWkXXFfxh2yTUFBpIay7oyL3CbjWB7rucr5//ABRg42vee8AOu62ynu/F8e3McTUN7jxmUCmdekZP7Hr5hAVWQrhdRGundm9rNp0O+RBbMkwI091zFWfsxiGOAa8T9MkibiHaxrBnzU9zYOKueBdhjXNQOa4gwIaTNrmwvrdWP/U2O47p/uY9si4kOcIKq+G7W4emWh9EAtyJYwR07kgTzTtvbVtVpDQTvWkkkRpPLwWEbtNo0RVYN+N4WcSBJ3SR7AHxVG7Y12hhZIvEc/NWXHbQ+m2XPAa0E2Nrzl14rmW1doGtULzloOA0CvibdR11gNYsWLdg2Y6Cup9gHtdhK7y4NqUi19Mg3ydvCMi3Kei5Urv2f223D7OqAgF1V5a0xMAAZHTPJZ/+kXx9dq/D7tc/EUXCo5p3DAveOYVrftCBIEr5l7PbfqUarXscbETzH9viF9AbG2uyrRZUza9sjiIElp8lEt+Hh/SxUslUvtX23g/SpOIIPecBPgFatnQWDTkqd2l7CufVNSk4APdJBGRIvlmJV34MmgNm7QqhwqfULgdZ55EHIroWxsaajJK53V2R9F26HHISATZ36K29jhD382/dZyixWdq7Qa4vLjc5HgRkEgxlc1SW/WeKQg5RaLiEXWoEk71yl1TBF5LT18Cf2Ri0rTSpbp37jJuZMmZJ1MJtR25vwGuAaI1A6+KSVdmlo3v6RaefDPNAUtnw/eOpOqDxf9oVaDwyq0w5hvbONOasuxu0n1wPpscQAJc6A3hZcuwmO7ppxM+hKh2ft/EUz9IOIBNx5pzrCs10vbPaENqFjakEC5GU/ZcV7YbQ+pWqGblxzvPePDonm0azgHOJJgExNvLqud4vEHekzM39fuUv+qeYGxVTNAVnD4URiKZPHpy4yULUpx8hbRn0jROAxhpVA8aZ8xqEMpsPS3iRrFvBO/Ga70e0dF4BcATu23mg3iMzwRNLtQzdcO66wAa1gk8Py9FTdmtE7rh/UIy1sfgTMYd1Fx3mANsZOkDJYXnG8tQdpMe58Aw0Zho55k/oq+isfVLnkm3AIVbczIy6+sWLFipL1rZVlr4d38JRpB43SXvNj+e0C+kKtNzXQsHiWim0OaCBGYHTwWfdxfEVLC03B0a/IyK7T2Ern+DG8Za1xI/T1XPq3ZsPJfhzDtaZNj/xcfYrpHYOjGDh4hzXmWkQQec6rK3bsaSL0za1GjRaXOAbkOZSDavbRri0UWyQczzHDxTSrghVw8BrSYO7Ils/ZUSpiHNcWVKbWGnbL15qtv6WH9HCb5L6jpJziVYOzdAMe6CZ3fSQqVhcaYzlWrsvid5507p9C1IKtjGwSZmLz8zSmtiSJgTFyQRMaC/gm+MOYB/aEkxFI3vf5ZBxbtkbXpf6fUDmiS4tDSLkuAg8o4qsVMASJBtFz4XUWGo7sNJ5x8804ZRLqZDZu30+D1R17BHRqbrQ5oDtTxJk/otDhS+sHjut/qJ/pN7czyCzG9nXMDXfVi993SMwBxhDYvbXe3QXQCI1tGvE81Pw0W38Q0UnNkAC98yRMTfMybLn2MfvGRf0HVOO0G0S4ATmZzzgZ28VXKlUTf2VcxHTYuIzn7wOny6FrdVLicTMcAIFo/zZDLeItYt6NUtcHAwQZB5haLE0neH2lTmXSOMiYnO/r4r3G7aa5obL3QBEkiM7fukYWSp8IvzrerULjJWixYqQxYsWIAzZTGmq3edugGSc7C/2VlbUD3Og2k7vAqqYR0OBmLp7sclziZznzM/4ssu5q+Fn2NigHX0/xAPgug7H2oDG9YTn9jyXJ9mVu94q27KxwBB8vusflxq6zgXtDMxF/VUftPUnFGLjd8ijtmbZDjBktPNIdq4ptTEPc02BAz5ZQrtCTBVIdBsrX2Vf/Nd/xPu1U1mc5ZffwVl7NVpqn/gfdt1JIMXS4H2S/B4U1awpNiXOETA5yp8fiPzRreOB4EpM3GuYd5ph4MtMxHiqC80/w6IfvmsHctw5+eSVY3EmmXMIALe6Y/288/BEYH8SAaf80w9ojS/E2y6qunav1qtV57u+TuzyMeKdwvYHb+03OZuz/VMTPX1VTr1t0zzy5Kw7Zz6CBw4Aqu16Um+ud+P+FPoyfatL6htEj1CUOo2zkzB68VY8MyamWU+gz5ful2Nw0uO6P3n1V83EWEz2rxzIT3Z/ZypWJa0NBgmXGA1ozMib3QW08AGtY5pLpkOMQN4XMaxfNaTqVPjS1YvYXipL0Bb1aJai8Lhi3vETrB8LqGsLHhpyS1Xj6DLFixNLFgCxYgNmuhM9m4vcDiRoeOo/ZKw1FB53XdANcsvup6mqhhRx0c7+3krLhK9pBufQeJVIw1SD/jyVg2TiNLi3FY984vmrvsfHbpE9PZa7YAZWJFt8B1uJzj/tKUYXFAWmZKJ2m8kU3kd0giYMEgzHWFn+LHtxXPw+6svZepBJj+n7hUrBVC48vnNXXYMR4fonC0q2g8kmeM+5lLX1La/PkQmGLNze6X7nPWcvMK7Dnx4KevHKePPlJTLBUGgjgBPiBn5oNjA42PQItn5Tcgk7s8heOspYCzaLZ/VJH4aTf5dPsVRLYmMpPO8Sh2UJ3je2fjp5IST4elDnmNM/GCfZCswJLif2vx6JxRbJdbl7+a8FDj8zgc0g12S80nF4guygixB/wg9v71azWNa3dyaBEAExAyHqUVWdu6mSbR4oN2J7xmQ3jnmBf1hL+nlVWthosdJt9uufovMLgpM8MxrH7pniaIvUd+Vp/wDTrkWUjKQa3vm5uYOp06LWdehiB7hBLbtAyy624/qlT6hM/MzKMxYvDGkcRoQffJCNbrkeSc9HQxGi8IRNLDzfIak+C2bhxeSN0g3vJjKFprLxBrem2T0usdSIiQRIkcxx6KRlG3OY+6NTjBlldSPqd12f7EzxWMpCJz6qOs8Rz6/ZL6r5EdJ0FMKGMIMDwE5mEtlSUK26ZiUWamVdNjYVzu8TnBHirrTYx1B1MwZbA5OAMEc5XN9n9oN3r4dLBWrZG3GuIPE5G0z9/dc1ln1tPj3ZjRb7q57FrAA3VQFEMqOYMge7/wAXXHW3sVZtkVbJQyzHvE2QL3aRBPyfnFT4ySTw4IKvbLlNvRVoFl+4w7039rTplEozC0gaLSOpveTrlawQGBDKjiKry1rm2IE97QdFO6pk1pyJHD8tpv0T0MxLZgQTA5ZIvC4drKDrC5HO1reqHp4kCZjrHmtKmJBYY/uHgOHv5oKlzWQ5yIpYcR+vl4pfisa2mXFx/dBYvb5fThgIkXnd46Im/aSTaIBedQP8oasAWRHGOF/v14IbA1i9vG8wZED+7y0RlMWJtMdbeHglZY0nuIW4fee02LGX6u4wo8RhrmTP2vbrkE2ZhvpsjUkzaLnMAaFLqjSJIBv14ohYXmh+WZtBt/258kM/DxIAEkjwgQ7P7KwUKm8wFgJ3YB3Rwvc8PkIGpVbTNpc88h4ACel1Uoa4HYdSq5tNrCXOgNa0d50wT0txV17LfhRi/rUq9VlFjGOH8qtJJaLEwAQDkRJTj8Huzz/q1cVXaQ5oFNgcCILu9UInlDZ5ldSq1N0ExKcnorVY7Q/h9QxjGtqsHcPdczdDgNWB0SGnULlnbX8KamF36tDv4cXIJG/TA4ye8Adbrtz9sD+2/UKqdvK7a2EeKh+kA5pmcxvRET3pMWRan2+e6lI3EZfJQFRsEhX3G9liBNMh40mRa/hoqZtSgWVC0gtIzB0V83U9TIDUtLDOdkFEjMLWIAyzz14QrqJBuzNkum5AuPSD7K2bLwzWQCb8oSPCOcTAvob68QeCfYDYb3EXJPvyzzXPbraQ+xdAObTqNsBLHepbn4+SNw2tkVs/YxFN1JwA3rgn+7MHzMeKEwP5jIyt4iEjRYule9uKVYtnXlCsWMaZMjXjySnE08gbSMyY+SlQU4Yd9t5gTHQEjxW5cSTOkRllafWV5hgQ4yCN2bEmYNgeeaiq1XB0xYH5Kf8AQKa4wekfOKX7R2gabDmZjKNM8+qJo4o3jX3yPik3aF4c0E/3X/8AJT+JJMZiDUqkuz8x0RLaMtF/1JOXih6lP+YCHaajlOnXwRjyN06ZaaiPFVfcw4M2dQhvCCchqfSblN9n0Q4i8hoBv6fOSW4Uw0XE58Yvb7JvgajQN6QCb5Tl+6hQvE4Wcs7Z21ulGIw8zbuibx1803pVN6XGzBPU8Puqz2h2yaksp2ExI6ZD5oiSgJjNtO3fpUhAHgJNp52lXz8HuxwfVOLq94Uj3Aci+Jz/ANtvErnWBwomfE/crsnYPGvZgu5+QVCDob7p9lXwnSg6fLilTtsbmJdTqWaWBzbTBlwg8Zt5rSvtRw3TumOUHx6KndpNpPZiqVWYa8GmfEgt8JTvX+FFpr1XfVaWMB37EGBGm8Z5XslW0dg4bGO+jV33OYSBulzd0iA51iRNsytBtR5a5wu8CwNx3f6Z5gG/RVLbnbkfxIq0Wmm4iHhxzIyMRY6eCnTGbX7KPwMNa41KDrNLo3mOufpuORBAMHkkOOrguj+l2sWvyOY4pttzt+K9GlRImoYc86DdJg9XcNFVsViN6m09evTnwSs9+gX7U7OsfJDfpuETujuzxgaZZICr2ReAN2o0nQGRPGDdWjBYltQBpzveYkRlcqSk9rHOp1N4j+kjrYz8yVeeFkVLC7OxNNwJYRwJLYOhIMwTCtOCxFcbv5Mst9s+E24osRk8b7HAiYzF78jyUWI2IynD4c5nDeMCYi2cXzlLdC07J7RGfp1GkcQc+RHHqiMfhg2oXtEseJB523mnnPuleyqjXgNeLaf3NE5g69Mk6w1Z9FxZUAc2JbaQeDh4eSQoHbLXNJkECcyPgVcxOPGpHvC6d2zwodhakaCfIhccxIE5D1Tz2IPbIYahA75t/wAQfTol1bFEjK3y3gisRWLqNMHRkAZQbpK9pOs31vzt5+id9imNOtpOn7obEOmx1/TJQB+7mb88oUAr3nQfblrqltiQ1GmfrAHnHA93JE1qRNhFiJjK+WfRSNc01WkC8HLoPut8TiT+UmSMrAH2EdU/iolbUMa6acR6pg8i8ZNHmMonqlNMDfEQI8eeXj6KLaW2hApstxN9dVP34bfaW23PO4wkNFjxNoj1QVPDEAGM8uVo9lBRif8APVFvGgBFxwMD4YlWE9Fm6cz81TvZW2qlNjmMdDSJPoB5hV/627rNupOWhyHNE4TFEkzH5bZCBYW49VGh3Jm1KTqdN31AA6LnmNPFKu12Gp1cK4MO85hmdd4dVxWrtio2nuh5s6QJJgROS3Z23xNOAXBwi6rxt+F6n11jZnaPDGm0Osd0Aibh0Xsea2/07C1nfUqMa951iJ5mMiOK5jS7T0ntO8IfoI+8qKj2mqfkEgnMh1gJm8cksp7B+330/wCLrOp3aCWiOQiQeq1puBp58fS3ul9Qwbi4z4k8EVQqWjXL9fCUhuNd4NMyTB4ixHRNq+ID6bXiJaYy0IkeVx4qv42nuvkTOtuPPKEXga28HMkyQf8A0Lj7plFj2XiwAGkbwObdI4yNeisjcI1zBuOuBO64GebTxBComzapJJygeqt+ycVBByvqkKKbggyHsu0xI/tOX/nhzVr2ZSZVYG1ADu3Ejz8FXWYo06pI/KRIyiDeLKw4Ou0zuiOMZJ5SS9rZ/h6g0LSuPVGm2XPS1/niuz9pHb1J1PIu5/ouabU2U2kYJEuNovyIR0IW/QljbQd3jxv7JbiMKQMmk9fZNMUBOeVuGVkqrVQIvkZ43+yDKcVUcJyHy+SXsxOvXyITDGkGcz4R7JO52sDgNVc+IppgKx+pmB3L68NT0WGv3hcR16cUPstxc8zf+WR170Ij+Hh0z65qeoqCamK3WuceAGf6aJD9F4G/undJsSLeaJ2m4hoF4N7jTIT4KCpinFoJcd24AnlnHgr4kF/E2DMm/Hr4Z/JR7ajWtuNZA4XhK6FTdgzeLcvJe/xBJP8AjWUWHKKqVwTlAgGPcWzWtF35s4i5/wCwvxKHvF5uPP8ATVe4R8PgiA7uHTO3hkEsmBC6dwnidfC6ixkSIEWHmp8Vhy2xEfI+yieA4DiBw0/VVzU33EDHx4fZN8HAbvkZx53tyB+yW4bDy4cJucvCUdiKk2yH3v8AYo7Kek1Gq4mdTfz1R+EfMTeT75pVTMm8/P8ACYYc5XmD52gLKqT7Tvf15KDCV914PC/7z4IjaBJEC9oF/eLFLWzY+AvwHD4UBaxSDe802cPfllnZMsDieeSW4Gnv04H9OWmtymOGoAHxv10PJILDvFzWcW2/6mPuE82a6BrkkmyxvuDbXEW4wrPgtm72pFuN+ScAvGueTalJGs5c1Ttp7BJLq1Q5XjmD910JxBVc7VWw775wPVV1CjmO0hckEeXikBokuOt/HwT/ABhJtol5iI1JHSL5qDKMSwjilFcHwkx9wn+0GW09MyTeUgqMM5jz6rTmpGbJJ3nH/YB/+sskwNzbLnfgh9k0Za4wLwBzhH4eiQTa3y/JLq+1YWbUkvvqBwvx15oEYS46evim+NoAvjUDhrHsgcSN1ot3ss8gNIKcooQUfSx48PJb0238s8rmPZRU8Qd7IeXDX9kW0SYAJkWGVhy1TpRszSb9OQ9+a0Dbkj/EamFvhqYBMcPg8lNXp7tuPy3mFBtmYqk9oFWWnjEyOMzZQUX0mWkvEyBMTykaIXEUpysvG4Q3vw14gn3CqSATjK4c4bthP5Rl73Qxytrx4wp6mHgW73hy48EK50ARM9be6ISWg6eP2CaYeBfyPP8AwlFB95zjyyTClUMD398vllNgG4ipaeOXIIfDUbn5f57qUXH7evmjcLhOPzlKWAy2QTFk73AtthdnKtQN3GHdnMiB/wCjmrhhex7RBqHeI0Ex6pYav7Gwz94FrbCL5Dp1srrRpvOu75esrehs9rbWjOBaEY22RVSE3IVX7ZCKY8/VYsVdiOeY6kBPzRLq1MboPzReLFPJ/gWrTBbJzlIKwgnr9/3KxYiCnfZ4/wAo2F3Eeime3O54+ixYpp34FY6akEA+CA2xWO9GnDpqvFi0hF7LkE5kXN72N/Rb065L2dYWLFf+hKyoS75z0XmLdf5yWLFMJruiB/yhGf8A1zAnP0WLFHRxgfLY4kj1QdRkug3usWKv1IekJMdR7phQtA+XzWLEd/hRYtk0wS2QDZdT2Js2kGtIpsBiZDRKxYoq1npNEDot1ixXyn9Rb94+ZLcLFia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49" name="Picture 6" descr="http://actualhistory.ru/app/var/pub/files/346/bre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928938"/>
            <a:ext cx="28575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8" descr="http://www.spb.mironov.ru/upload/image/teksty_o_blokade/hl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5" y="2928938"/>
            <a:ext cx="4837113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313"/>
            <a:ext cx="8929688" cy="22860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       В булочные, где выдавался ежедневный паёк, были огромные очереди. Помимо голода блокадный Ленинград атаковали и другие бедствия: очень морозные зимы, порой столбик термометра опускался до - 40 градусов. Закончилось топливо и замёрзли водопроводные трубы - город остался без света, и питьевой воды. Ещё одной бедой для осаждённого города первой блокадной зимой стали крысы. Они не только уничтожали запасы еды, но и разносили всевозможные инфекции. Люди умирали, и их не успевали хоронить, трупы лежали прямо на улицах. </a:t>
            </a:r>
          </a:p>
        </p:txBody>
      </p:sp>
      <p:pic>
        <p:nvPicPr>
          <p:cNvPr id="7171" name="Picture 2" descr="Блокадный Ленинград - фото людей погибших от бомбеж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2500313"/>
            <a:ext cx="6643687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8196" name="Picture 2" descr="Блокадный Ленинград - фото людей в разрушенном дом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57188"/>
            <a:ext cx="8632825" cy="612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8715375" cy="9286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1800" smtClean="0">
                <a:solidFill>
                  <a:schemeClr val="bg1"/>
                </a:solidFill>
              </a:rPr>
              <a:t>       Одновременно с этим ленинградцы всеми силами старались выжить и не дать умереть родному городу. </a:t>
            </a: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285720" y="430639"/>
            <a:ext cx="8614804" cy="830997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+mj-lt"/>
                <a:ea typeface="+mj-ea"/>
                <a:cs typeface="+mj-cs"/>
              </a:rPr>
              <a:t> Жизнь блокадного Ленинграда</a:t>
            </a:r>
          </a:p>
        </p:txBody>
      </p:sp>
      <p:pic>
        <p:nvPicPr>
          <p:cNvPr id="9221" name="Picture 2" descr="Фото защитников блокадного Ленинград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214563"/>
            <a:ext cx="542925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6072188" y="2214563"/>
            <a:ext cx="2857500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Мало того: Ленинград помогал армии, выпуская военную продукцию - заводы продолжали работать и в таких условиях. Восстанавливали свою деятельность театры и музеи. Это было необходимо - доказать врагу, а, главное самим себе: блокада Ленинграда не убьёт город, он продолжает жить!</a:t>
            </a: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900igr.net/datai/istorija/Blokadnyj-Leningrad/0019-018-Voennyj-pokupaet-bilet-na-kontsert.jpg"/>
          <p:cNvPicPr>
            <a:picLocks noChangeAspect="1" noChangeArrowheads="1"/>
          </p:cNvPicPr>
          <p:nvPr/>
        </p:nvPicPr>
        <p:blipFill>
          <a:blip r:embed="rId2"/>
          <a:srcRect r="107"/>
          <a:stretch>
            <a:fillRect/>
          </a:stretch>
        </p:blipFill>
        <p:spPr bwMode="auto">
          <a:xfrm>
            <a:off x="4643438" y="142875"/>
            <a:ext cx="4500562" cy="648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"/>
            <a:ext cx="4714875" cy="650081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    Один из ярких примеров поразительной самоотверженности и любви к Родине, жизни, родному городу является история создания одного музыкального произведения. Во время блокады была написана известнейшая симфония Д.Шостаковича, названная позже "Ленинградской". Вернее, композитор начал её писать в Ленинграде, а закончил уже в эвакуации. Когда партитура была готова, её доставили в осаждённый город. К тому времени в Ленинграде уже возобновил свою деятельность симфонический оркестр.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404</Words>
  <Application>Microsoft Office PowerPoint</Application>
  <PresentationFormat>Экран (4:3)</PresentationFormat>
  <Paragraphs>20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Блокада Ленинграда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"Дорога Жизни"</vt:lpstr>
      <vt:lpstr>Презентация PowerPoint</vt:lpstr>
      <vt:lpstr>Презентация PowerPoint</vt:lpstr>
      <vt:lpstr>Презентация PowerPoint</vt:lpstr>
      <vt:lpstr>Прорыв блокады</vt:lpstr>
      <vt:lpstr>Презентация PowerPoint</vt:lpstr>
    </vt:vector>
  </TitlesOfParts>
  <Company>Krokoz™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Блокада Ленинграда презентация</dc:title>
  <dc:subject>презентация на тему блокада Ленинграда</dc:subject>
  <dc:creator>www.ppt4school.ru</dc:creator>
  <cp:keywords>блокада Ленинграда, дорога жизни</cp:keywords>
  <dc:description>презентация сделана для сайта www.ppt4school.ru</dc:description>
  <cp:lastModifiedBy>Аурика</cp:lastModifiedBy>
  <cp:revision>10</cp:revision>
  <dcterms:created xsi:type="dcterms:W3CDTF">2013-01-22T09:44:03Z</dcterms:created>
  <dcterms:modified xsi:type="dcterms:W3CDTF">2024-01-11T13:08:39Z</dcterms:modified>
  <cp:category>презентации по истории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00080098190000000000010250800207f3000400038000</vt:lpwstr>
  </property>
</Properties>
</file>