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8" r:id="rId52"/>
    <p:sldId id="307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6" r:id="rId80"/>
    <p:sldId id="335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398442" cy="2129408"/>
          </a:xfrm>
        </p:spPr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Отряды, несущие смерть…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717032"/>
            <a:ext cx="6400800" cy="1752600"/>
          </a:xfrm>
        </p:spPr>
        <p:txBody>
          <a:bodyPr>
            <a:normAutofit/>
          </a:bodyPr>
          <a:lstStyle/>
          <a:p>
            <a:endParaRPr lang="ru-RU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Памяти 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жертв Холокоста в Симферополе и во всем мире</a:t>
            </a:r>
          </a:p>
        </p:txBody>
      </p:sp>
    </p:spTree>
    <p:extLst>
      <p:ext uri="{BB962C8B-B14F-4D97-AF65-F5344CB8AC3E}">
        <p14:creationId xmlns:p14="http://schemas.microsoft.com/office/powerpoint/2010/main" val="3526808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3" y="5129808"/>
            <a:ext cx="8208912" cy="146754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Реальный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шанс захватить власть в Германии он получил 30 января 1933 г. после решения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ресхспрезидента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Пауля фон Гинденбурга назначить руководителя национал-социалистов на пост рейхсканцлера</a:t>
            </a:r>
          </a:p>
        </p:txBody>
      </p:sp>
      <p:pic>
        <p:nvPicPr>
          <p:cNvPr id="8194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09 Гитлер - канцле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6169275" cy="448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488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3" y="5129808"/>
            <a:ext cx="8208912" cy="146754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Провокационный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поджог рейхстага 27 февраля 1933 г. послужил поводом для расправы с оппозицией, завоевания большинства мандатов и объявления Коммунистической партии Германии вне закона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1540" y="4333061"/>
            <a:ext cx="3115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Пожар в Рейхстаге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96046" y="4071451"/>
            <a:ext cx="3115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Расправа над коммунистами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10 Пожар Рейхстага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8" y="116632"/>
            <a:ext cx="3331402" cy="427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10 Расправа с коммунистам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20688"/>
            <a:ext cx="4709796" cy="337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299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3" y="4941168"/>
            <a:ext cx="8208912" cy="165618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Декреты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«О защите народа и государства» от 28 февраля и 24 марта 1933 г, фактически, ликвидировали Веймарскую конституцию и ввели в Германии тоталитарную диктатуру. Они ограничивали политические свободы, допускали просмотр переписки, прослушивание телефонных переговоров и принятие правительственных законов в обход рейхстага, устанавливали суровые наказания, вплоть до каторжных работ, заключения в лагерь и смертной казни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9929" y="4212539"/>
            <a:ext cx="311537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latin typeface="Arial" pitchFamily="34" charset="0"/>
                <a:cs typeface="Arial" pitchFamily="34" charset="0"/>
              </a:rPr>
              <a:t>Закон о защите народа и государства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67112" y="4166372"/>
            <a:ext cx="3115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Принятие закона рейхстагом</a:t>
            </a:r>
          </a:p>
        </p:txBody>
      </p:sp>
      <p:pic>
        <p:nvPicPr>
          <p:cNvPr id="10242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11 Закон о защите народа и государст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92" y="254079"/>
            <a:ext cx="2738772" cy="400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11 Принятие закона рейхстаго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110" y="442162"/>
            <a:ext cx="5269382" cy="36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392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3" y="5661248"/>
            <a:ext cx="8208912" cy="93610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Многие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из соперников Гитлера были убиты 30 июня  1934 г. в ходе т.н. «Ночи длинных ножей»</a:t>
            </a:r>
          </a:p>
        </p:txBody>
      </p:sp>
      <p:pic>
        <p:nvPicPr>
          <p:cNvPr id="11266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12 Ночь длинных ножей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3199"/>
            <a:ext cx="717264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446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3" y="4941168"/>
            <a:ext cx="8208912" cy="1656184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Опорой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Гитлера в борьбе за власть стали отряды штурмовиков,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преобразованные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 личную охрану фюрера – СС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4658" y="3212976"/>
            <a:ext cx="3115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Факельное шествие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375321" y="4209599"/>
            <a:ext cx="3115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Штурмовики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13 Факельное шеств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7" y="260648"/>
            <a:ext cx="4578407" cy="283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13 Штурмовик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112" y="1261757"/>
            <a:ext cx="4265749" cy="290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628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3" y="4941168"/>
            <a:ext cx="8208912" cy="1656184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Органы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СС подчинялись лично ему и одному из его ближайших  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соратников –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рейхсфюреру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Генриху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Гиммлеру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8598" y="4278406"/>
            <a:ext cx="3115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Генрих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Гиммлер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41237" y="3943457"/>
            <a:ext cx="3115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СС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14 Генрих Гиммле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2793471" cy="408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14 СС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87073"/>
            <a:ext cx="518204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08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3" y="4941168"/>
            <a:ext cx="8208912" cy="1656184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После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смерти 2 августа 1934 г. Пауля фон Гинденбурга, Адольф Гитлер принял на себя полномочия главы государства и главнокомандующего вооруженными силами, став единоличным лидером – фюрером и рейхсканцлером. Он установил в Германии режим тотальной военной диктатуры, преследуя малейшее проявление оппозиции нацизму и инакомыслия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4135339"/>
            <a:ext cx="3115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Арест антифашистов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58238" y="4489375"/>
            <a:ext cx="3115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А. Гитлер в 1936 году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15 Арест антифашист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1" y="277516"/>
            <a:ext cx="5076056" cy="379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15 Гитлер-19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7516"/>
            <a:ext cx="28829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668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3" y="4941168"/>
            <a:ext cx="8208912" cy="165618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VII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Нюрнбергский конгресс НСДАП 1935 г, получивший название «Съезда свободы», утвердил символику нацистской партии (Имперского орла и красный флаг со свастикой, воплотившей идеи созидательного труда, направленного против евреев, и победы чистого («арийского») человека) государственными эмблемами Третьего рейха</a:t>
            </a:r>
          </a:p>
        </p:txBody>
      </p:sp>
      <p:pic>
        <p:nvPicPr>
          <p:cNvPr id="15362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16 Имперский оре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4902"/>
            <a:ext cx="439293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77" y="206773"/>
            <a:ext cx="4125427" cy="408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719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220072" y="2132856"/>
            <a:ext cx="3528392" cy="3352687"/>
          </a:xfrm>
        </p:spPr>
        <p:txBody>
          <a:bodyPr>
            <a:normAutofit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Этот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же конгресс утвердил чрезвычайные расовые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законы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«О защите немецкой крови» и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О гражданстве Рейха», особенно жестокие по отношению к евреям</a:t>
            </a:r>
          </a:p>
        </p:txBody>
      </p:sp>
      <p:pic>
        <p:nvPicPr>
          <p:cNvPr id="16386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17 Закон 1935 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07" y="116632"/>
            <a:ext cx="4248472" cy="648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353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907704" y="5454592"/>
            <a:ext cx="5472608" cy="1126505"/>
          </a:xfrm>
        </p:spPr>
        <p:txBody>
          <a:bodyPr>
            <a:normAutofit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Их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следствиями стали массовые проверки населения на соответствие стандартам «арийской расы»</a:t>
            </a:r>
          </a:p>
        </p:txBody>
      </p:sp>
      <p:pic>
        <p:nvPicPr>
          <p:cNvPr id="17410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18  Критерии аризм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2" r="7777"/>
          <a:stretch/>
        </p:blipFill>
        <p:spPr bwMode="auto">
          <a:xfrm>
            <a:off x="1691680" y="116632"/>
            <a:ext cx="5904656" cy="528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82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1" y="4797152"/>
            <a:ext cx="8208913" cy="1728192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ноября 2005 г. Генеральная ассамблея ООН установила ежегодную памятную дату – Международный день памяти жертв Холокоста,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отмечающуюся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27 января. Она стала данью памяти сотням тысяч и миллионам жертв Второй мировой войны, напоминанием человечеству о жестокостях геноцида, насилия над представителями «неполноценных» наций и народностей</a:t>
            </a:r>
          </a:p>
        </p:txBody>
      </p:sp>
      <p:pic>
        <p:nvPicPr>
          <p:cNvPr id="1026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01 International_Holocaust_Remembrance_Day_in_Poland,_January_2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" y="174310"/>
            <a:ext cx="5316159" cy="354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01 Памятник жертвам Холокоста Москва Поклонная гор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351" y="980728"/>
            <a:ext cx="4636936" cy="309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5576" y="3786099"/>
            <a:ext cx="3115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Памятник жертвам Холокоста в Польше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91130" y="4073565"/>
            <a:ext cx="3115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Памятник жертвам Холокоста в Москве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371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2" y="4293096"/>
            <a:ext cx="8208912" cy="1656184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Начались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акции по бойкоту еврейских магазинов и мастерских, массовые поджоги синагог и жилых домов под лозунгом «Евреи – наше несчастье»</a:t>
            </a:r>
          </a:p>
        </p:txBody>
      </p:sp>
      <p:pic>
        <p:nvPicPr>
          <p:cNvPr id="18434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19 Евреи - несчасть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35" y="634978"/>
            <a:ext cx="4187584" cy="313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19 Не покупайте у евреев!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14717"/>
            <a:ext cx="4439159" cy="305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082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23528" y="4365104"/>
            <a:ext cx="8531702" cy="223224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книги «Моя борьба»: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«Кто подымает руку на высшее воплощение подобия божия на этой земле, тот восстает на всеблагого творца всех чудес на земле, тот тем самым содействует изгнанию нашему из рая».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«Никакое примирение с евреями невозможно. С ними возможен только иной язык: либо – либо!».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Да будет нашим руководителем разум, а нашей силой – воля! Пусть сознание нашего священного долга поможет нам проявить достаточно упорства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действии! В остальном – да поможет нам господь бог, да послужит он нам защитой!»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3429000"/>
            <a:ext cx="3115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Погром  магазина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48064" y="3772553"/>
            <a:ext cx="3115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Поджог синагоги</a:t>
            </a:r>
          </a:p>
        </p:txBody>
      </p:sp>
      <p:pic>
        <p:nvPicPr>
          <p:cNvPr id="19458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20  Погром  магаз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91" y="332656"/>
            <a:ext cx="4066381" cy="295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20 Поджог синагог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06118"/>
            <a:ext cx="4499254" cy="253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330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755576" y="4365104"/>
            <a:ext cx="8099654" cy="223224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«Мы должны развить технику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обезлюживания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Если вы спросите меня, что я понимаю под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обезлюживанием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я скажу, что имею в виду устранение целых расовых единиц. И это то, что я намерен осуществить, это, грубо говоря, моя задача. Природа жестока, поэтому и мы можем быть жестокими. Если я могу послать цвет германской нации в пекло войны без малейшего сожаления о пролитии ценной германской крови, то, конечно, я имею право устранить миллионы низшей расы, которые размножаются, как черви».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(Из высказываний Гитлера).</a:t>
            </a:r>
          </a:p>
        </p:txBody>
      </p:sp>
      <p:pic>
        <p:nvPicPr>
          <p:cNvPr id="20482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21 Адольф кричи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8640"/>
            <a:ext cx="6029401" cy="40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268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23528" y="4581128"/>
            <a:ext cx="8531702" cy="2016224"/>
          </a:xfrm>
        </p:spPr>
        <p:txBody>
          <a:bodyPr>
            <a:normAutofit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соответствии с директивой № 21 от 18 декабря 1940 г (планом «Барбаросса»),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               22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июня 1941 г. вооруженные силы нацистской Германии и ее союзников вероломно напали на Советский Союз. Противник планировал разгромить части Красной Армии в приграничных сражениях и захватить СССР в течение нескольких месяцев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4360" y="3612531"/>
            <a:ext cx="3115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План Барбаросса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60478" y="3748637"/>
            <a:ext cx="3115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Схема плана Барбаросса</a:t>
            </a:r>
          </a:p>
        </p:txBody>
      </p:sp>
      <p:pic>
        <p:nvPicPr>
          <p:cNvPr id="21506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22 План Барбаросс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" b="3616"/>
          <a:stretch/>
        </p:blipFill>
        <p:spPr bwMode="auto">
          <a:xfrm>
            <a:off x="0" y="486698"/>
            <a:ext cx="4037458" cy="301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22 Схема плана Барбаросс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02" y="463700"/>
            <a:ext cx="4732530" cy="315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35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5536" y="4509120"/>
            <a:ext cx="8568952" cy="208823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директивы Вермахта об обращении с гражданским населением и военнопленными на оккупированной территории (25 июля 1941 г.): 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Русский с незапамятных времен привык к жесткому и безжалостному вмешательству авторитета. Необходимого быстрого умиротворения страны можно добиться только в том случае, если всякая угроза со стороны враждебного гражданского населения будет беспощадно пресечена. Любая снисходительность и нерешительность – это слабость, представляющая собою опасность»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23 Русский должен умереть, чтобы мы жил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0713"/>
            <a:ext cx="6768752" cy="379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4081789"/>
            <a:ext cx="8136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Немецкие солдаты у школьной доски с надписью «Русский должен умереть, чтобы мы жили»</a:t>
            </a:r>
          </a:p>
        </p:txBody>
      </p:sp>
    </p:spTree>
    <p:extLst>
      <p:ext uri="{BB962C8B-B14F-4D97-AF65-F5344CB8AC3E}">
        <p14:creationId xmlns:p14="http://schemas.microsoft.com/office/powerpoint/2010/main" val="3105099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644008" y="831358"/>
            <a:ext cx="4123304" cy="532859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дополнения к директиве Верховного командования Вооруженных сил нацистской Германии о дальнейшем ведении войны на Востоке. Подписано   23 июля 1941 г. начальником Верховного командования генералом-фельдмаршалом Вильгельмом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Кейтелем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«Частям, назначенным для охраны оккупированных восточных районов, ввиду их обширности следует подавлять сопротивление гражданского населения не методом юридического наказания преступников, а путём запугивания с тем, чтобы отбить у него всякую охоту продолжать борьбу… Для поддержания порядка командующие не должны требовать подкреплений, а применять самые драконовские меры»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64" y="6159950"/>
            <a:ext cx="38213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Вильгельм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Кейтель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24 Вильгельм Кейте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0150"/>
            <a:ext cx="3979288" cy="58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270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644008" y="831358"/>
            <a:ext cx="4123304" cy="5328592"/>
          </a:xfrm>
        </p:spPr>
        <p:txBody>
          <a:bodyPr>
            <a:normAutofit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высказываний Мартина Бормана – начальника Партийной канцелярии НСДАП, личного секретаря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              Адольфа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Гитлера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«….нам было бы выгодно добиться такого положения, при котором эти русские или так называемые украинцы не размножались бы столь быстро. Мы ведь собираемся через какое-то время заселить всю эту бывшую русскую землю немцами».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64" y="6159950"/>
            <a:ext cx="38213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Мартин Борман</a:t>
            </a:r>
          </a:p>
        </p:txBody>
      </p:sp>
      <p:pic>
        <p:nvPicPr>
          <p:cNvPr id="24578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25 Мартин Борма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69" y="260648"/>
            <a:ext cx="3867463" cy="578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864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23528" y="4581128"/>
            <a:ext cx="8531702" cy="2016224"/>
          </a:xfrm>
        </p:spPr>
        <p:txBody>
          <a:bodyPr>
            <a:normAutofit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17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июля 1941 г. Гитлер подписал указ о создании Имперского министерства оккупированных восточных территорий. Его возглавил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рейхсляйтер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Альфред Розенберг – один из влиятельных деятелей Третьего рейха, руководитель Центрального исследовательского института по вопросам национал-социалистической идеологии и воспитания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3422" y="4123225"/>
            <a:ext cx="3115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Альфред Розенберг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969337"/>
            <a:ext cx="50778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Имперское министерство восточных территорий, Берлин</a:t>
            </a:r>
          </a:p>
        </p:txBody>
      </p:sp>
      <p:pic>
        <p:nvPicPr>
          <p:cNvPr id="25602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26 Bundesarchiv_Bild_183-1985-0723-500,_Alfred_Rosenbe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20" y="164927"/>
            <a:ext cx="2689183" cy="393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26 Имперское министерство восточных территорий, Берли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54857"/>
            <a:ext cx="507780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394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508104" y="1772816"/>
            <a:ext cx="3331216" cy="367776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Он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разработал план по расчленению СССР на несколько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рейхскомиссариатов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подчиненных Третьему рейху и враждующих между собой.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Рейхсминистр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поддерживал различные сепаратистские движения, провоцировал межнациональные конфликты. Население захваченных территорий Розенберг планировал превратить в бессловесных и необразованных рабов, обслуживавших немцев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6030681"/>
            <a:ext cx="38213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План Розенберга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7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27 План Розенберга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26" y="402812"/>
            <a:ext cx="5055944" cy="562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239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355976" y="188641"/>
            <a:ext cx="4627360" cy="6192688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Из дневника Розенберга:</a:t>
            </a:r>
          </a:p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«На Востоке немецкая культура была окружена бурными потоками. Когда-то Россию основали викинги и придали жизни государственные формы, позволяющие развиваться культуре. Роль вымирающей крови викингов взяли на себя немецкие ганзейские города, выходцы с Запада.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Однако под несущим цивилизацию верхним слоем в России постоянно дремало стремление к безграничному расширению, неугомонная воля к уничтожению всех форм жизни, которые воспринимались как преграды. Смешанная с монгольской кровь вскипала при всех потрясениях русской жизни, даже будучи сильно разбавленной, и увлекала людей на поступки, которые отдельному человеку кажутся непонятными. Такие внезапные и резкие изменения нравственных и общественных моментов, которые постоянно повторяются в русской жизни и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русской литературе (от Чаадаева до Достоевского и Горького), являются признаками того, что враждебные потоки крови сражаются между собой и что эта борьба закончится не раньше, чем сила одной крови победит другую».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5852173"/>
            <a:ext cx="38213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Альфред Розенберг </a:t>
            </a:r>
          </a:p>
        </p:txBody>
      </p:sp>
      <p:pic>
        <p:nvPicPr>
          <p:cNvPr id="27650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28 rozenbe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44" y="359143"/>
            <a:ext cx="387746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921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086673" y="4797152"/>
            <a:ext cx="6797695" cy="1728192"/>
          </a:xfrm>
        </p:spPr>
        <p:txBody>
          <a:bodyPr>
            <a:normAutofit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Именно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 этот день в 1945 г. войска 59-й и 60 –й армий 1-го Украинского фронта освободили Освенцим (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Аушвиц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) – один из самых крупных нацистских лагерей смерти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3010493"/>
            <a:ext cx="3115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Общение советских воинов с детьми Освенцима 1945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91130" y="4073565"/>
            <a:ext cx="3115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Свобода</a:t>
            </a:r>
          </a:p>
          <a:p>
            <a:pPr algn="ctr"/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02 Общение советских воинов с детьми Освенцима 194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1" y="116632"/>
            <a:ext cx="432724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02 Свобод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56" y="1020408"/>
            <a:ext cx="4545726" cy="30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380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4716376"/>
            <a:ext cx="8640960" cy="1944217"/>
          </a:xfrm>
        </p:spPr>
        <p:txBody>
          <a:bodyPr>
            <a:normAutofit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соответствии с «Временными директивами по обращению с евреями на территории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рейхскомиссариата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Остланд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» от 13 августа 1941 г, представителей этого народа обязали проходить немедленную регистрацию в комендатурах и носить на левой стороне груди желтую нашивку в форме звезды Давида. Им запрещалось ходить по тротуарам, посещать школы, театры, парки и другие общественные места, заниматься ростовщичеством, сделками с недвижимостью и торговлей вразнос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25325" y="4561318"/>
            <a:ext cx="38213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Арийцы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и евреи</a:t>
            </a:r>
          </a:p>
        </p:txBody>
      </p:sp>
      <p:pic>
        <p:nvPicPr>
          <p:cNvPr id="28674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29 арийцы и евре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3581"/>
            <a:ext cx="6552728" cy="438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686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5536" y="4941168"/>
            <a:ext cx="8531702" cy="1512168"/>
          </a:xfrm>
        </p:spPr>
        <p:txBody>
          <a:bodyPr>
            <a:normAutofit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городах евреев выселяли из квартир и насильно переселяли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изолированные, закрытые районы за колючей проволокой (гетто) с невыносимыми условиями содержания</a:t>
            </a:r>
          </a:p>
        </p:txBody>
      </p:sp>
      <p:pic>
        <p:nvPicPr>
          <p:cNvPr id="29698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30 Bundesarchiv_Bild_101I-138-1091-07A,_Russland,_Mogilew,_Juden_auf_Dorfstraß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2"/>
          <a:stretch/>
        </p:blipFill>
        <p:spPr bwMode="auto">
          <a:xfrm>
            <a:off x="158168" y="316592"/>
            <a:ext cx="520592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30 kot9tlyjmwkrtsf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48680"/>
            <a:ext cx="3098006" cy="408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290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5157192"/>
            <a:ext cx="8640960" cy="1503401"/>
          </a:xfrm>
        </p:spPr>
        <p:txBody>
          <a:bodyPr>
            <a:normAutofit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Трагедии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узников Варшавского и Минского гетто вошли в число главных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преступлений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нацистов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55699" y="4869095"/>
            <a:ext cx="38213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Минское гетто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31 Minsk_ghetto_with_warning_sign_at_Gross-K-Werk_Minsk_-_19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4883"/>
            <a:ext cx="7200800" cy="458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845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04005" y="4365104"/>
            <a:ext cx="8640960" cy="230425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статьи Альфреда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Розенберга: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«……если евреи будут продолжать подавлять нас, мы никогда не сможем выполнить свою миссию, заключающуюся в спасении мира, а честно говоря, можем даже потерять разум, поскольку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мироутверждение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столь существенное для жизни,    в случае его потери не оставит нам никакой другой возможности. Это приведет нас буквально в пустоту и к уничтожению не только земных иллюзий, но и самого существования, и прежде всего духовного. Что касается самих евреев, то у них нет никаких иных целей, кроме слепого уничтожения и приведения человечества 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состояние безумия».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13815" y="3882892"/>
            <a:ext cx="38213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Альфред Розенберг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19" y="116632"/>
            <a:ext cx="6768752" cy="36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901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04005" y="5301208"/>
            <a:ext cx="8640960" cy="136815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Гитлер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Розенберг и ряд других лидеров Третьего рейха разделяли идею некоторых историков о принадлежности живших в Крыму в III – IX веках племен готов к арийской расе. Они использовали ее для обоснования исторической принадлежности полуострова немцам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4653136"/>
            <a:ext cx="38213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Готы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33 Гот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147" y="291067"/>
            <a:ext cx="6190803" cy="436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3389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04005" y="5157192"/>
            <a:ext cx="8640960" cy="1512168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После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окончательной победы над Советами, окружение фюрера планировало переименовать Крым в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Готенланд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Симферополь – в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Готенберг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а Севастополь – в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Теодорихсхафен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Местные народы либо истреблялись, либо переселялись в восточные районы. Полуостров должен был стать элитным курортом исключительно для немцев – выходцев из Восточного Тироля и других регионов</a:t>
            </a:r>
          </a:p>
        </p:txBody>
      </p:sp>
      <p:pic>
        <p:nvPicPr>
          <p:cNvPr id="33794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34 bp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4" b="3656"/>
          <a:stretch/>
        </p:blipFill>
        <p:spPr bwMode="auto">
          <a:xfrm>
            <a:off x="1979712" y="-1"/>
            <a:ext cx="5395377" cy="512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6417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23528" y="5013176"/>
            <a:ext cx="8531702" cy="1584176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сентября 1942 г. был образован Генеральный округ Крым в составе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рейхскомиссариата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Украина. Штаб-квартира его генерального комиссара Альфреда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Фрауенфельда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находилась в Мелитополе, а начальника СС и полиции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Людольфа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Германа фон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Альвенслебена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– в Симферополе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4318044"/>
            <a:ext cx="3115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Альфред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Фрауенфельд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64106" y="4293097"/>
            <a:ext cx="360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Людольфа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Герман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фон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Альвенслебен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35 Alfred_Frauenfe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9211"/>
            <a:ext cx="3181307" cy="41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35 AlvenslebenLudolfv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946"/>
            <a:ext cx="3176500" cy="414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9966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5536" y="5157192"/>
            <a:ext cx="8531702" cy="1584176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К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этому времени 11-я немецкая армия Эриха фон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Манштейна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уже захватила весь полуостров, включая Севастополь, а органы СД (полиции безопасности) и подчиненные им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айнзатцгруппы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осуществили регистрацию и уничтожение лиц неарийского происхождения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4212" y="4587357"/>
            <a:ext cx="3115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Эрих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фон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Манштейн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48027" y="4057026"/>
            <a:ext cx="360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Немецкая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айнзатцгруппа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на Украине</a:t>
            </a:r>
          </a:p>
        </p:txBody>
      </p:sp>
      <p:pic>
        <p:nvPicPr>
          <p:cNvPr id="35842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36 Bundesarchiv_Bild_183-H01758,_Erich_v._Manstei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"/>
          <a:stretch/>
        </p:blipFill>
        <p:spPr bwMode="auto">
          <a:xfrm>
            <a:off x="251519" y="156358"/>
            <a:ext cx="3229421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36 Немецкая айнзатцгруппа на Украине.th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09198"/>
            <a:ext cx="5224663" cy="344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239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5536" y="5157192"/>
            <a:ext cx="8531702" cy="1584176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ночь с 1 на 2 ноября 1941 г. в Симферополь вступили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части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30-го армейского корпуса генерала пехоты Ганса фон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Зальмута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Немецко-фашистская оккупация города продолжалась 865 дней – до 13 апреля 1944 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6959" y="4353930"/>
            <a:ext cx="311537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latin typeface="Arial" pitchFamily="34" charset="0"/>
                <a:cs typeface="Arial" pitchFamily="34" charset="0"/>
              </a:rPr>
              <a:t>Ганс фон </a:t>
            </a:r>
            <a:r>
              <a:rPr lang="ru-RU" sz="1300" dirty="0" err="1">
                <a:latin typeface="Arial" pitchFamily="34" charset="0"/>
                <a:cs typeface="Arial" pitchFamily="34" charset="0"/>
              </a:rPr>
              <a:t>Зальмут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 пожизненный приговор за преступления, сидел 1948 - 1953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35116" y="4119875"/>
            <a:ext cx="4398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Угол Главной и Итальянской 1942 - 1943 (серый)</a:t>
            </a:r>
          </a:p>
        </p:txBody>
      </p:sp>
      <p:pic>
        <p:nvPicPr>
          <p:cNvPr id="36866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37 Ганс фон Зальмут пожизненный приговор за преступления, сидел 1948 - 1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" y="176788"/>
            <a:ext cx="2980606" cy="417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37 Угол Главной и Итальянской 1942 - 1943 (серый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t="3858" r="1851" b="3025"/>
          <a:stretch/>
        </p:blipFill>
        <p:spPr bwMode="auto">
          <a:xfrm>
            <a:off x="3635896" y="658397"/>
            <a:ext cx="519728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7441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5536" y="5157192"/>
            <a:ext cx="8531702" cy="1584176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первых же дней после захвата города, нацисты почувствовали себя полновластными хозяевами города, стали вводить для жителей ряд условий, запретов и ограничений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6016" y="2439449"/>
            <a:ext cx="311537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latin typeface="Arial" pitchFamily="34" charset="0"/>
                <a:cs typeface="Arial" pitchFamily="34" charset="0"/>
              </a:rPr>
              <a:t>Ленинский парк сброшенный памятник фото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– Фридрих </a:t>
            </a:r>
          </a:p>
          <a:p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Хаген</a:t>
            </a:r>
            <a:endParaRPr lang="ru-RU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55960" y="2978057"/>
            <a:ext cx="29193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Немцы у разрушенного дома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Бухштаба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0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38 Ленинский парк сброшенный памятник фото - Фридрих Хаг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3092"/>
            <a:ext cx="3485104" cy="228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38 Немцы у разрушенного дома Бухштаб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" t="2659" r="2612" b="2826"/>
          <a:stretch/>
        </p:blipFill>
        <p:spPr bwMode="auto">
          <a:xfrm>
            <a:off x="4932040" y="197588"/>
            <a:ext cx="3975649" cy="275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Пользователь\Desktop\РАБОТА Яковлева\ВЫСТАВКИ 2024\Январь 31.01. Презентация Холокост. Отряды, несущие смерть\Январь Злодеяния против евреев\38 Симферополь ул. Почтовая 194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" t="4387" r="2949" b="3851"/>
          <a:stretch/>
        </p:blipFill>
        <p:spPr bwMode="auto">
          <a:xfrm>
            <a:off x="2621672" y="2463240"/>
            <a:ext cx="3434288" cy="239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761820" y="4865100"/>
            <a:ext cx="31539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Симферополь ул.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Почтовая. 1942 г.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135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3" y="5129808"/>
            <a:ext cx="8208912" cy="1467544"/>
          </a:xfrm>
        </p:spPr>
        <p:txBody>
          <a:bodyPr>
            <a:normAutofit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1940 по 1945 годы в этом концлагере погибло от 1млн. 100 тысяч до 1 млн. 600 тысяч человек. Среди них преобладали евреи, представители различных славянских народов (поляки, чехи, русские, украинцы, белорусы, жители Югославии), советские военнопленные, антифашисты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2978957"/>
            <a:ext cx="3115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Дети Освенцима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220072" y="4719942"/>
            <a:ext cx="3115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Освенцим заключенные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03 Дети Освенцим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 t="-113" b="12396"/>
          <a:stretch/>
        </p:blipFill>
        <p:spPr bwMode="auto">
          <a:xfrm>
            <a:off x="0" y="266687"/>
            <a:ext cx="4860032" cy="259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03 Освенцим заключенные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t="10314" r="13156"/>
          <a:stretch/>
        </p:blipFill>
        <p:spPr bwMode="auto">
          <a:xfrm>
            <a:off x="4860033" y="1539661"/>
            <a:ext cx="4217824" cy="303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0830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5536" y="5157192"/>
            <a:ext cx="8531702" cy="1584176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Первым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же своим приказом от 5 ноября 1941 г. немецкий комендант Симферополя установил комендантский час, ввел всеобщую регистрацию населению и трудовую повинность. Евреев обязали носить белые нашивки 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форме звезды Давида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125899" y="4586147"/>
            <a:ext cx="40324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бъявление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немецкого коменданта Симферополя об установлении нового порядка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105293" y="4202588"/>
            <a:ext cx="4398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latin typeface="Arial" pitchFamily="34" charset="0"/>
                <a:cs typeface="Arial" pitchFamily="34" charset="0"/>
              </a:rPr>
              <a:t>Оргскомендатура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Симферополя)</a:t>
            </a:r>
          </a:p>
        </p:txBody>
      </p:sp>
      <p:pic>
        <p:nvPicPr>
          <p:cNvPr id="38914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39 объявление немецкого коменданта Симферополя об установлении нового поряд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53" y="221043"/>
            <a:ext cx="2895519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39 Оргскомендатура Симферопол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170" y="620688"/>
            <a:ext cx="5405023" cy="356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0094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5536" y="5392106"/>
            <a:ext cx="8531702" cy="134926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Вся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полнота полицейской и административной власти перешла к Главному управлению СС и СД по Крыму. Этот орган находился в здании Совнаркома Крымской АССР – на пл. Советской, на месте современного сквера 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им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200-летия Симферополя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19672" y="4780359"/>
            <a:ext cx="59554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Гостиница «Европейская»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- управление СС и полиции 1941 - 1943</a:t>
            </a:r>
          </a:p>
        </p:txBody>
      </p:sp>
      <p:pic>
        <p:nvPicPr>
          <p:cNvPr id="39938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40 Европейская - управление СС и полиции 1941 - 19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56" y="92250"/>
            <a:ext cx="6840912" cy="467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2414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5536" y="5392106"/>
            <a:ext cx="8531702" cy="1349262"/>
          </a:xfrm>
        </p:spPr>
        <p:txBody>
          <a:bodyPr>
            <a:normAutofit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Симферопольский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отдел СД занимал помещения Крымского педагогического института по ул. Студенческой, 10 – 12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19672" y="4974966"/>
            <a:ext cx="59554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Симферопольский отдел СД</a:t>
            </a:r>
          </a:p>
        </p:txBody>
      </p:sp>
      <p:pic>
        <p:nvPicPr>
          <p:cNvPr id="40962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41 Симферопольский отдел СД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030" y="57766"/>
            <a:ext cx="6624736" cy="494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578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611560" y="4725144"/>
            <a:ext cx="8057083" cy="1584176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Выявлением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и уничтожением евреев, коммунистов, комсомольцев, советских активистов, партизан и их родственников занимались подчиненная СД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айнзатцгруппа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«D» и входившая в ее состав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зондеркоманды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10a и 11а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9123" y="3566060"/>
            <a:ext cx="4032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Зондеркоманда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10а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51571" y="3578167"/>
            <a:ext cx="479242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latin typeface="Arial" pitchFamily="34" charset="0"/>
                <a:cs typeface="Arial" pitchFamily="34" charset="0"/>
              </a:rPr>
              <a:t>Симферополь сопровождение задержанных в ходе облавы</a:t>
            </a:r>
            <a:endParaRPr lang="ru-RU" sz="13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42 зондеркоманда 10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61" y="485780"/>
            <a:ext cx="4183741" cy="30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42 Симферополь сопровождение задержанных в ходе облавы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7"/>
          <a:stretch/>
        </p:blipFill>
        <p:spPr bwMode="auto">
          <a:xfrm>
            <a:off x="4422082" y="476672"/>
            <a:ext cx="4602253" cy="308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961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2" y="5013176"/>
            <a:ext cx="8057083" cy="1584176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Возглавлявший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айнзатцгруппу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группенфюрер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СС Отто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Олендорф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осуществлял репрессии против советских граждан на Украине, Северном Кавказе и в Крыму. В 1948 г. он был казнен по приговору Международного военного трибунала по делу об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айнзатцгруппах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проходившем в г. Нюрнберге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496" y="4293096"/>
            <a:ext cx="29567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Группенфюрер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Отто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Олендорф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24809" y="4308485"/>
            <a:ext cx="31888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latin typeface="Arial" pitchFamily="34" charset="0"/>
                <a:cs typeface="Arial" pitchFamily="34" charset="0"/>
              </a:rPr>
              <a:t>Олендорф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под судом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43 группенфюрер-Отто-Олендорф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199" b="586"/>
          <a:stretch/>
        </p:blipFill>
        <p:spPr bwMode="auto">
          <a:xfrm>
            <a:off x="899592" y="135926"/>
            <a:ext cx="2841297" cy="411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43 Олендорф под судом.th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809" y="144712"/>
            <a:ext cx="3188869" cy="409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282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79512" y="4869160"/>
            <a:ext cx="8775341" cy="172819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Командир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зондеркоманды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11а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штурбаннфюрер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СС Пауль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Цапп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издавал приказы о массовом расстреле евреев и коммунистов в Кишиневе, Николаеве, Херсоне, Симферополе, Севастополе. По его распоряжениям, неарийских граждан уничтожали в машинах-душегубках (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газвагенах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), проводились сожжения крымских деревень и карательные операции против партизан.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1969 г. он обвинялся Управлением КГБ Крымской области в военных преступлениях, совершенных в годы войны на территории полуострова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279" y="4308485"/>
            <a:ext cx="29567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Пауль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Цапп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72947" y="3954301"/>
            <a:ext cx="31888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Газваген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- душегубка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44 Paul_Johannes_Zapp_(SS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90" y="166967"/>
            <a:ext cx="2808312" cy="412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44 газваген - душегубка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04341"/>
            <a:ext cx="5174941" cy="344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5634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79512" y="4869160"/>
            <a:ext cx="8775341" cy="1728192"/>
          </a:xfrm>
        </p:spPr>
        <p:txBody>
          <a:bodyPr>
            <a:normAutofit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Зондеркоманду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11b, осуществившую в декабре 1941 г. уничтожение лиц неарийского происхождения в Симферополе, возглавлял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оберштурбаннфюрер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СС Карл Рудольф Вернер Брауне. В 1951 г. по приговору Международного Нюрнбергского военного трибунала по делу об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айнзатцгруппах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его признали военным преступником и казнили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83468" y="4110145"/>
            <a:ext cx="29567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Процесс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над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айнзатцгруппой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22183" y="4110145"/>
            <a:ext cx="3188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Штурмбанфюрер доктор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арл Рудольф Вернер Брауне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45 Процесс айнзатцгрупп.th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30" y="609524"/>
            <a:ext cx="4740410" cy="347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45 штурмбанфюрер-доктор-карл -Рудольф-Вернер-Браун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183" y="243991"/>
            <a:ext cx="2952328" cy="386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5981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547664" y="1340768"/>
            <a:ext cx="6120680" cy="4608512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Из стенографии высказываний Гитлера в 1941 – 1944 гг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.: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«Естественные инстинкты повелевают всем живым существам не только завоевывать своих врагов, но и уничтожать их. В прежние дни прерогативой победителя было уничтожать целые племена, целые народы».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7712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79512" y="4869160"/>
            <a:ext cx="8775341" cy="1728192"/>
          </a:xfrm>
        </p:spPr>
        <p:txBody>
          <a:bodyPr>
            <a:normAutofit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середине ноября 1941 г. все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неарийцы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должны были пройти обязательную регистрацию в еврейской комитете, располагавшемся на Фонтанной площади (сейчас – пл. Ленина). Его председателем избрали М.А.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Бейлисона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– скрипача, дирижера джаз-ансамбля, игравшего в кинотеатре «Большевик»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685" y="3853057"/>
            <a:ext cx="4465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 Джаз – ансамбль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в кинотеатре 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«Большевик» под руководством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М.А.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Бейлисона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1940 г.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22183" y="3848534"/>
            <a:ext cx="31888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Регистрация евреев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47 Большевик - джаз - ансамбль М.А. Бейлисона 19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3355" r="3355" b="4952"/>
          <a:stretch/>
        </p:blipFill>
        <p:spPr bwMode="auto">
          <a:xfrm>
            <a:off x="21684" y="332656"/>
            <a:ext cx="4465337" cy="348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47 Регистрация еврее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57892"/>
            <a:ext cx="4369781" cy="282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3415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6057291" y="2060848"/>
            <a:ext cx="3086709" cy="2880320"/>
          </a:xfrm>
        </p:spPr>
        <p:txBody>
          <a:bodyPr>
            <a:normAutofit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комитете зарегистрировали более 14 тысяч евреев, включая беженцев из других мест. Уклонявшиеся от регистрации подвергались смертной казни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7" y="5815135"/>
            <a:ext cx="53501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Еврей, повешенный в Первомайском сквере осень 1941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48 Еврей, повешенный в Первомайском сквере осень 19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476672"/>
            <a:ext cx="5350133" cy="524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327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3" y="5129808"/>
            <a:ext cx="8208912" cy="1467544"/>
          </a:xfrm>
        </p:spPr>
        <p:txBody>
          <a:bodyPr>
            <a:normAutofit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нем применялись самые жестокие методы уничтожения, рассчитанные на массовую смертность – газовые камеры, крематории, испытание на людях медицинских препаратов и ядов, изнурение голодом и непосильной работой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4136" y="4057737"/>
            <a:ext cx="3115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Аушвиц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76056" y="4380721"/>
            <a:ext cx="3115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Крематорий в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Аушвице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04 Auschwitz_Resist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9" y="90833"/>
            <a:ext cx="3672408" cy="396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04 aushwitz-cremator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19" y="944405"/>
            <a:ext cx="5107597" cy="340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4070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1" y="4869160"/>
            <a:ext cx="8136905" cy="1728192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Помимо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ежедневной регистрации в общине, неарийское население принудительно использовалось нацистами на самых грязных работах – разборке развалин, уборке улиц и уборных, чистке овощей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9562" y="2816101"/>
            <a:ext cx="44653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Евреи с метлами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24127" y="4194121"/>
            <a:ext cx="31888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На расчистке улиц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49 Евреи с метлам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0" y="79998"/>
            <a:ext cx="4839497" cy="271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49 На расчистке улиц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348" y="1438082"/>
            <a:ext cx="4289555" cy="275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8566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547664" y="1988840"/>
            <a:ext cx="6120680" cy="3096344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Через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еврейский комитет немецкое командование издавало приказы о сдаче местными жителями различного имущества (одеял, скатертей, простыней, ковров, посуды), денег и ценностей. Так оккупанты могли законным способом грабить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крымчан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9968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1" y="4869160"/>
            <a:ext cx="8136905" cy="172819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Принятые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меры все ближе приближало работников органов СД, членов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айнзатцгруппы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зондеркоманд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к «окончательному решению еврейского вопроса», под которым подразумевалось физическое уничтожение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641948"/>
            <a:ext cx="44653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Выворачивай карманы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!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64088" y="3687034"/>
            <a:ext cx="31888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Евреи под конвоем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51 Выкладывай карманы!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8" y="642368"/>
            <a:ext cx="4098153" cy="294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51 Евреи под конвое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869" y="764704"/>
            <a:ext cx="4604063" cy="284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7714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427984" y="1700808"/>
            <a:ext cx="4536504" cy="3312368"/>
          </a:xfrm>
        </p:spPr>
        <p:txBody>
          <a:bodyPr>
            <a:normAutofit/>
          </a:bodyPr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Из протокола допроса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группенфюрера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СС Отто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Олендорфа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начальника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айнзатцгруппы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«Д» на суде Международного военного трибунала в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Нюрнберге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3 января 1946 г.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 Симферополе со стороны армии было дано распоряжение соответствующим оперативным командам, касающееся ускорения ликвидации, причем обосновывалось это тем, что в данной области свирепствует голод и не хватает жилищ».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17892" y="6021288"/>
            <a:ext cx="27241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latin typeface="Arial" pitchFamily="34" charset="0"/>
                <a:cs typeface="Arial" pitchFamily="34" charset="0"/>
              </a:rPr>
              <a:t>Олендорф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на суде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52 Олендорф на суд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91291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2510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1" y="4869160"/>
            <a:ext cx="8136905" cy="172819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начала декабря 1941 г. подобные приказы оккупационных властей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стали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вывешиваться в городах Крыма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8890" y="4069550"/>
            <a:ext cx="31283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Керчь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64087" y="4226953"/>
            <a:ext cx="31888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Феодосия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53 Керч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7"/>
            <a:ext cx="4147068" cy="380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53 Феодосия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590" y="90845"/>
            <a:ext cx="2857859" cy="414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1552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32621" y="4869160"/>
            <a:ext cx="8786149" cy="172819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Директива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подписанная 5 декабря 1941 г.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штурбанфюрером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СС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Карлом-Рудольфом-Вернером Брауне, предписывала не омрачать немецким войскам грядущего праздника Рождества. Согласно приказу коменданта Симферополя от 8 декабря, все жившие в городе крымчаки и евреи в течение   9 – 10 декабря были обязаны явиться на сборные пункты с запасом продовольствия и необходимых вещей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4435" y="4381311"/>
            <a:ext cx="31283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Брауне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07441" y="4040501"/>
            <a:ext cx="531132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latin typeface="Arial" pitchFamily="34" charset="0"/>
                <a:cs typeface="Arial" pitchFamily="34" charset="0"/>
              </a:rPr>
              <a:t>Сопровождение на сборный пункт или регистрацию 1941 - 1942</a:t>
            </a:r>
            <a:endParaRPr lang="ru-RU" sz="13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54 Браун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21" y="178767"/>
            <a:ext cx="3310206" cy="420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54 Сопровождение на сборный пункт или регистрацию 1941 - 19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441" y="555059"/>
            <a:ext cx="5311329" cy="344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0598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32621" y="4869160"/>
            <a:ext cx="8786149" cy="1728192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качестве мест сбора указывались: Крымский обком ВКП (б) по 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ул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Гоголевской, 14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4370" y="3821091"/>
            <a:ext cx="31283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Памятная табличка на здании ЦМТ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48623" y="4380754"/>
            <a:ext cx="39118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Немецкий штаб - бывший обком 1942 - 1943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55 евреи ЦМТ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t="1607" r="6661"/>
          <a:stretch/>
        </p:blipFill>
        <p:spPr bwMode="auto">
          <a:xfrm>
            <a:off x="293552" y="548680"/>
            <a:ext cx="3849349" cy="325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55 Немецкий штаб - бывший обком 1942 - 194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3472" r="3253" b="3260"/>
          <a:stretch/>
        </p:blipFill>
        <p:spPr bwMode="auto">
          <a:xfrm>
            <a:off x="4548622" y="276795"/>
            <a:ext cx="4026311" cy="407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1167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32621" y="4869160"/>
            <a:ext cx="8786149" cy="1728192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И корпуса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институтов: медицинского (бульвар Ленина, 5)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педагогического (ул. Студенческая, 13)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9502" y="3717032"/>
            <a:ext cx="31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Здание Крымского пединститута - бывшая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Талмуд-тора, 1938 г.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8612" y="3678436"/>
            <a:ext cx="39118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Мединститут - зима 1941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г.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56 Здание Крымского пединститута - бывшая Талмуд-тора 19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97" y="620688"/>
            <a:ext cx="410706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56 Мединститут - зима 1941 (желтая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249" y="689264"/>
            <a:ext cx="4372537" cy="295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180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240699" y="260648"/>
            <a:ext cx="3795797" cy="6048672"/>
          </a:xfrm>
        </p:spPr>
        <p:txBody>
          <a:bodyPr>
            <a:normAutofit fontScale="92500"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Из воспоминаний З.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Евзикова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- жителя оккупированного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Симферополя: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«Начали прибывать евреи. Кто с поклажей на плечах, рюкзак, кто с детской коляской с ребенком, кто вел пожилых, больных людей под руки. Несколько человек даже на подводах были. …Некоторые плакали. Чувствовали, что идут неизвестно куда. …И всех, кто приходил, направляли прямо в здание этого института. …Пленные, которые работали внутри помещения, рассказывали о том, что внутри были расставлены столы в два ряда в вестибюле здания, и регистрировали прибывших. Записывали только лишь главу семьи и сколько членов семьи. И тут же предлагали все ценности выкладывать на стол и тоже записывали: кто сколько сдает. …Никого не обыскивали, чтобы не создавать паники».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9133" y="4903041"/>
            <a:ext cx="46085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Евреи на сборном пункте у талмуд-торы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,1941 г.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57 Евреи на сборном пункте у талмуд-торы 19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0" y="1153822"/>
            <a:ext cx="506287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6036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87624" y="5013238"/>
            <a:ext cx="7200800" cy="1584114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Со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сборных пунктов евреев грузили мелкими партиями в крытые машины и вывозили на расстрел к противотанковому рву, на 10 км. шоссе Симферополь – Феодосия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79364" y="5013238"/>
            <a:ext cx="46085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Расстрел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58 Расстрел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" t="7831" r="5134" b="5211"/>
          <a:stretch/>
        </p:blipFill>
        <p:spPr bwMode="auto">
          <a:xfrm>
            <a:off x="1387565" y="258162"/>
            <a:ext cx="6552728" cy="475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405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3" y="5129808"/>
            <a:ext cx="8208912" cy="146754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Причиной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возникновения лагеря смерти стала идеология национал-социализма. Она содержала в себе призывы к мировому господству, добыванию «жизненного пространства» для расы естественных господ («арийцев», то есть немцев), физическому уничтожению неполноценных народов и рас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2257" y="3101160"/>
            <a:ext cx="3115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Свастика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76056" y="4271507"/>
            <a:ext cx="3115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Немецкие штурмовики. 1933 г.</a:t>
            </a:r>
          </a:p>
          <a:p>
            <a:pPr algn="ctr"/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05 swast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8" y="0"/>
            <a:ext cx="3755657" cy="300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05 Штурмовики  19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532" y="744565"/>
            <a:ext cx="5205735" cy="34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130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644009" y="260648"/>
            <a:ext cx="4392488" cy="6048672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Из показаний Карла-Рудольфа-Вернера Брауне на Нюрнбергском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процессе: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«…Место казни было оцеплено, чтобы не давать гражданскому населению ненужного зрелища. Заранее – я не помню, прямо перед экзекуцией или накануне в лагере – у тех, кого намечалось казнить, были конфискованы деньги и ценности. Перед экзекуцией у тех, кого казнили, отобрали верхнюю одежду, то есть зимние пальто и т.п. Остальная одежда оставалась на людях. Казненные… становились маленькими группами у противотанкового рва лицом ко рву. Исполнявшие акцию команды, состоявшие из 8-10 человек полицейской роты, которая была придана нам, становились на другой стороне противотанкового рва, и приговоренных к казни расстреливали сзади как можно быстрее». 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9073" y="6093296"/>
            <a:ext cx="46085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Последний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еврей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Винницы, 1942 г.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59 последний еврей Винницы 194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379824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8184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932039" y="1844824"/>
            <a:ext cx="4104457" cy="4464496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За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время оккупации нацисты расстреляли в Симферополе, по разным данным, от 12 до 40 тысяч граждан неарийского происхождения (евреев, крымчаков, цыган). Среди них преобладали старики, женщины, дети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3926" y="6136049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Список жертв, расстрелянных немецко-фашистскими оккупантами по г. Симферополю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60 Список жертв, расстрелянных немецко-фашистскими оккупантами по г. Симферопол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73" y="188640"/>
            <a:ext cx="4218219" cy="594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7054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683569" y="5507141"/>
            <a:ext cx="8156008" cy="1152128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Кроме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рва у шоссе на Феодосию, для уничтожения советских граждан использовались противотанковые рвы, расположенные между Севастопольским шоссе и Петровской балкой и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Курцовская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балка на южной окраине Симферополя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16354" y="5090652"/>
            <a:ext cx="46085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Схема рва - Севастопольская - Петровская балка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61 Схема рва - Севастопольская - Петровская бал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534" y="141651"/>
            <a:ext cx="6844947" cy="497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8200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32621" y="4869160"/>
            <a:ext cx="8786149" cy="1728192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Массовые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расстрелы евреев и других мирных жителей проводились оккупантами и в других районах Крыма. Более 12 тысяч 500 человек погибли   в противотанковом рву на северо-западной окраине Евпатории – Красной горке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3330061"/>
            <a:ext cx="42490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Евпатория Красная горка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53934" y="4419045"/>
            <a:ext cx="39118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Красная горка, памятник, вечный огонь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62 Евпатория Красная гор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16" y="1151112"/>
            <a:ext cx="552522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62 Красная_горка,_памятник,_вечный_огон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600" y="116632"/>
            <a:ext cx="2819467" cy="42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4920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32621" y="4869160"/>
            <a:ext cx="8786149" cy="1728192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январе 1942 г. приехавшие в освобожденную Керчь фотокорреспонденты Е.А. Халдей и Д.Н.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Бальтерманц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засняли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Багеровский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ров – место уничтожения более 7 тысяч человек. Их фотографии стали на Нюрнбергском Международном трибунале доказательством кровавых злодеяний нацистов на оккупированной советской территории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1465" y="3683097"/>
            <a:ext cx="42490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Д.Н.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Бальтерманц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«Горе», 1942 г.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0525" y="4704663"/>
            <a:ext cx="42078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Е.А. Халдей Опознание тел в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Багеровском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рву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63 Д.Н. Бальтерманц Горе 19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8" y="476672"/>
            <a:ext cx="486853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63 Е.А. Халдей Опознание тел в Багеровском рву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78" y="253015"/>
            <a:ext cx="3310913" cy="445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3606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932039" y="764704"/>
            <a:ext cx="4104457" cy="5544616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Из стихотворения И.Л. Сельвинского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Я это видел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!»: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«Рядом истерзанная еврейка.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При ней ребенок. Совсем как во сне.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С какой заботой детская шейка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Повязана маминым серым кашне...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Матери сердцу не изменили: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Идя на расстрел, под пулю идя,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За час, за полчаса до могилы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Мать от простуды спасала дитя.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Но даже и смерть для них не разлука: </a:t>
            </a:r>
          </a:p>
          <a:p>
            <a:pPr algn="ctr"/>
            <a:r>
              <a:rPr lang="ru-RU" sz="1600" dirty="0" err="1">
                <a:latin typeface="Arial" pitchFamily="34" charset="0"/>
                <a:cs typeface="Arial" pitchFamily="34" charset="0"/>
              </a:rPr>
              <a:t>Невластны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теперь над ними враги –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 рыжая струйка из детского уха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Стекает в горсть материнской руки».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3926" y="5979497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Е.А. Халдей Григорий Берман над телами жены и детей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Багеровский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ров январь 1942 г.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64 Е.А. Халдей Григорий Берман над телами жены и детей Багеровский ров январь 1942 г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7" y="260648"/>
            <a:ext cx="3832715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8128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4358749"/>
            <a:ext cx="8784976" cy="2310611"/>
          </a:xfrm>
        </p:spPr>
        <p:txBody>
          <a:bodyPr>
            <a:normAutofit lnSpcReduction="10000"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Из «Книги пророка Исайи».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… «Тогда побежавший от крика  ужаса упадет в яму; и кто выйдет из ямы, попадет в петлю»…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… «И будут вместе собраны как узники в ров, и будут заключены в темницу, и после многих дней будут наказаны»…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… «И младенцы их будут разбиты пред глазами их,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домы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их будут разграблены и жены их обесчещены»…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3704781"/>
            <a:ext cx="3384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Багеровский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ров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65 Багеровский ров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t="13670" r="4985" b="12798"/>
          <a:stretch/>
        </p:blipFill>
        <p:spPr bwMode="auto">
          <a:xfrm>
            <a:off x="212234" y="404664"/>
            <a:ext cx="439627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65 К книге пророка Исай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4250062" cy="291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7147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15616" y="1628800"/>
            <a:ext cx="7056784" cy="3672408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Из донесения в Берлин начальника полиции безопасности и СД по Крыму от 2 января 1942 г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.: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…«Симферополь, Евпатория, Алушта,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Карасубазар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Керчь и Феодосия, а также остальные населенные пункты Западного Крыма очищены от евреев. С 16 ноября по 15 декабря расстреляны 17646 евреев, 2604 крымчака, 824 цыгана и 212 коммунистов и партизан»…</a:t>
            </a:r>
          </a:p>
        </p:txBody>
      </p:sp>
    </p:spTree>
    <p:extLst>
      <p:ext uri="{BB962C8B-B14F-4D97-AF65-F5344CB8AC3E}">
        <p14:creationId xmlns:p14="http://schemas.microsoft.com/office/powerpoint/2010/main" val="36237622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835696" y="2564904"/>
            <a:ext cx="5688632" cy="2520280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Нацисты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продолжали репрессии по отношению к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симферопольцам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крымчанам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и после уничтожения неарийских национальностей </a:t>
            </a:r>
          </a:p>
        </p:txBody>
      </p:sp>
    </p:spTree>
    <p:extLst>
      <p:ext uri="{BB962C8B-B14F-4D97-AF65-F5344CB8AC3E}">
        <p14:creationId xmlns:p14="http://schemas.microsoft.com/office/powerpoint/2010/main" val="21640127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4358749"/>
            <a:ext cx="8784976" cy="2310611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Зимой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1942 г. они умертвили в душегубках пациентов областной психиатрической больницы. Ее главный врач, профессор Наум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Исидорович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Балабан, погиб в марте 1942 г. Его подвигу посвящен телесериал «Клятва», снятый в 2019 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074487"/>
            <a:ext cx="3384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Н.И. Балабан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68 Н.И. Балаба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91" y="186055"/>
            <a:ext cx="27589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68 Психбольница 1942 (без Демки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3"/>
          <a:stretch/>
        </p:blipFill>
        <p:spPr bwMode="auto">
          <a:xfrm>
            <a:off x="3995936" y="355267"/>
            <a:ext cx="4734397" cy="355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70946" y="3920598"/>
            <a:ext cx="3384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Психбольница, 1942 г.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092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3" y="5129808"/>
            <a:ext cx="8208912" cy="146754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Основные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положения этой идеологии получили воплощение в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книге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«Моя борьба» («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Mein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Kampf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»), написанной председателем (фюрером)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                                     Национал-социалистической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немецкой рабочей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партии                                      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Адольфом Гитлером в 1924 г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 тюремном заключении</a:t>
            </a:r>
          </a:p>
        </p:txBody>
      </p:sp>
      <p:pic>
        <p:nvPicPr>
          <p:cNvPr id="6148" name="Picture 4" descr="C:\Users\Пользователь\Desktop\РАБОТА Яковлева\ВЫСТАВКИ 2024\Январь 31.01. Презентация Холокост. Отряды, несущие смерть\Январь Злодеяния против евреев\06 Mein_Kampf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243" y="692696"/>
            <a:ext cx="3290109" cy="363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Пользователь\Desktop\РАБОТА Яковлева\ВЫСТАВКИ 2024\Январь 31.01. Презентация Холокост. Отряды, несущие смерть\Январь Злодеяния против евреев\06 Гитлер в тюрьм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4623"/>
            <a:ext cx="2880320" cy="433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0819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4358749"/>
            <a:ext cx="8784976" cy="2310611"/>
          </a:xfrm>
        </p:spPr>
        <p:txBody>
          <a:bodyPr>
            <a:normAutofit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Концлагерь СД в совхозе «Красном», располагавшийся к северу от Симферополя, - самый крупный в Крыму лагерь смерти. За годы оккупации нацисты и сотрудники добровольческих батальонов расстреляли, сожгли, сбросили живыми в колодцы, умертвили голодом, болезнями и непосильной работой более 15 тысяч его узников – партизан, подпольщиков и их родственников из разных районов Крыма, а также с Южной Украины и Северного Кавказа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1" y="3070561"/>
            <a:ext cx="42810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Бараки на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территории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бывшего концлагеря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64088" y="4138457"/>
            <a:ext cx="3384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Раскопки колодцев в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«Красном»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69 Бараки на территоррии бывшего концлагер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7" y="131414"/>
            <a:ext cx="4379198" cy="293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69 Раскопки колодцев в Красно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434" y="1412776"/>
            <a:ext cx="4566759" cy="27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3033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15894" y="3445721"/>
            <a:ext cx="4144680" cy="3223639"/>
          </a:xfrm>
        </p:spPr>
        <p:txBody>
          <a:bodyPr>
            <a:normAutofit fontScale="92500" lnSpcReduction="20000"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Из стихотворения Мусы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Джалиля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«Варварство».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«…Нет, этого я не забуду дня,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Я не забуду никогда, вовеки!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Я видел: плакали, как дети, реки,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 в ярости рыдала мать-земля.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Своими видел я глазами,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Как солнце скорбное, омытое слезами,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Сквозь тучу вышло на поля,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В последний раз детей поцеловало,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В последний раз….».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5137" y="2922501"/>
            <a:ext cx="42810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А.С. Соколенко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«Красный»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- расстрелянные женщины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64088" y="4103120"/>
            <a:ext cx="3384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Альбом совхоза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«Красный»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70 А.С. Соколенко Красный - расстрелянные женщи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5" y="116632"/>
            <a:ext cx="4409809" cy="280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70 Альбом совхоза Красный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17" y="1184228"/>
            <a:ext cx="4534115" cy="295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3717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932039" y="764704"/>
            <a:ext cx="4104457" cy="5544616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Из стихотворения И.Л. Сельвинского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Я это видел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!»: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«Рядом истерзанная еврейка.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При ней ребенок. Совсем как во сне.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С какой заботой детская шейка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Повязана маминым серым кашне...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Матери сердцу не изменили: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Идя на расстрел, под пулю идя,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За час, за полчаса до могилы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Мать от простуды спасала дитя.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Но даже и смерть для них не разлука: </a:t>
            </a:r>
          </a:p>
          <a:p>
            <a:pPr algn="ctr"/>
            <a:r>
              <a:rPr lang="ru-RU" sz="1600" dirty="0" err="1">
                <a:latin typeface="Arial" pitchFamily="34" charset="0"/>
                <a:cs typeface="Arial" pitchFamily="34" charset="0"/>
              </a:rPr>
              <a:t>Невластны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теперь над ними враги –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 рыжая струйка из детского уха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Стекает в горсть материнской руки».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3926" y="5979497"/>
            <a:ext cx="46085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 А.С. Соколенко Совхоз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«Красный»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71 А.С. Соколенко Совхоз Красный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" r="3945" b="2404"/>
          <a:stretch/>
        </p:blipFill>
        <p:spPr bwMode="auto">
          <a:xfrm>
            <a:off x="539552" y="287135"/>
            <a:ext cx="3744416" cy="573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2776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15616" y="4797152"/>
            <a:ext cx="6984776" cy="1944216"/>
          </a:xfrm>
        </p:spPr>
        <p:txBody>
          <a:bodyPr>
            <a:normAutofit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2015 г. в поселке Мирном Симферопольского района, на территории бывшего концлагеря открыт мемориальный комплекс памяти жертв нацизма с музеем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315" y="3501008"/>
            <a:ext cx="42810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 Мемориал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«Совхоз Красный»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0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72 Мемориал Совхоз Красный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8" y="116633"/>
            <a:ext cx="486454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72 Совхоз Красны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480" y="1770531"/>
            <a:ext cx="3951592" cy="263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4122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2" y="4797152"/>
            <a:ext cx="8352928" cy="1944216"/>
          </a:xfrm>
        </p:spPr>
        <p:txBody>
          <a:bodyPr>
            <a:normAutofit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Более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5 тысяч советских военнопленных – бойцов Крымского фронта участников оборон Перекопа и Севастополя – погибли от невыносимых условий содержания в фильтрационном лагере «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Dulag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- 241» («Картофельный городок»), располагавшемся на ул.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Жигалиной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17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55775" y="4610745"/>
            <a:ext cx="42810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 Картофельный городок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73 Картофельный город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327" y="178674"/>
            <a:ext cx="6793694" cy="439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6447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719572" y="4913784"/>
            <a:ext cx="7776864" cy="1611560"/>
          </a:xfrm>
        </p:spPr>
        <p:txBody>
          <a:bodyPr>
            <a:normAutofit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2023 г. на его территории открыты мемориал и музей, увековечившие память о погибших и выживших защитниках Крыма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55775" y="4610745"/>
            <a:ext cx="42810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Мемориал Картофельный городок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74 Мемориал Картофельный город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9338"/>
            <a:ext cx="5832648" cy="437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8683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87624" y="5085184"/>
            <a:ext cx="6984776" cy="1584176"/>
          </a:xfrm>
        </p:spPr>
        <p:txBody>
          <a:bodyPr>
            <a:normAutofit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Десятки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тысяч советских граждан оккупанты расстреляли в урочище Дубки на западной окраине Симферополя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10423" y="3114461"/>
            <a:ext cx="42810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 Поиск родственников среди убитых совхоз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«Красный»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75 Поиск родственников среди убитых совхоз Красный 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23" y="188640"/>
            <a:ext cx="4334959" cy="288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75 Раскопки в Дубках опознание 19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85760"/>
            <a:ext cx="4458110" cy="297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01912" y="4581551"/>
            <a:ext cx="42810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 Раскопки в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Дубках, опознание. 1944 г.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3040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87624" y="5085184"/>
            <a:ext cx="6984776" cy="1584176"/>
          </a:xfrm>
        </p:spPr>
        <p:txBody>
          <a:bodyPr>
            <a:normAutofit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июле 1973 г. на месте их гибели открыт мемориальный комплекс «Жертвам фашизма»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91" y="3766000"/>
            <a:ext cx="42810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 Открытие памятника в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Дубках.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6 июля 1973 г.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76 Открытие памятника в Дубках 6 июля 1973 г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28426"/>
            <a:ext cx="458750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281" y="1412864"/>
            <a:ext cx="4550238" cy="296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6232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2" y="3760411"/>
            <a:ext cx="8208912" cy="3097590"/>
          </a:xfrm>
        </p:spPr>
        <p:txBody>
          <a:bodyPr>
            <a:normAutofit fontScale="85000" lnSpcReduction="20000"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стихотворения А.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Лесина: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«….В яму падали люди,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Каждый пулю храня.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Ветер, ты не забудешь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Смертной вспышки огня.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Пулемет пышет гарью,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Захлебнувшись, молчит,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 кровавое марево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Над Дубками висит.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Здесь глухие рыданья...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Люди, шапки долой.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Две минуты молчанья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Над могильной плитой…..».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60738" y="3452633"/>
            <a:ext cx="64087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  Монумент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«Жертвам фашизма». 1981 г.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77 Монумент Жертвам фашизма 19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5" y="2153"/>
            <a:ext cx="9133656" cy="347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1192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2" y="4869159"/>
            <a:ext cx="8208912" cy="1512169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Вскоре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после освобождения Симферополя было произведено опознание тел мирных жителей, расстрелянных в Симферопольском рву у 10 км. шоссе на Феодосию</a:t>
            </a:r>
          </a:p>
        </p:txBody>
      </p:sp>
      <p:pic>
        <p:nvPicPr>
          <p:cNvPr id="34818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61143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930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3" y="476672"/>
            <a:ext cx="8208912" cy="6120680"/>
          </a:xfrm>
        </p:spPr>
        <p:txBody>
          <a:bodyPr>
            <a:normAutofit/>
          </a:bodyPr>
          <a:lstStyle/>
          <a:p>
            <a:pPr algn="just"/>
            <a:endParaRPr lang="ru-RU" sz="2000" b="1" i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2000" b="1" i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ru-RU" sz="2000" b="1" i="1" dirty="0">
                <a:latin typeface="Arial" pitchFamily="34" charset="0"/>
                <a:cs typeface="Arial" pitchFamily="34" charset="0"/>
              </a:rPr>
              <a:t>книги Адольфа Гитлера «Моя борьба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»:</a:t>
            </a:r>
          </a:p>
          <a:p>
            <a:pPr algn="just"/>
            <a:endParaRPr lang="ru-RU" sz="2000" b="1" i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«Мы ведем борьбу за обеспечение существования и за распространение нашей расы и нашего народа. Мы ведем борьбу за обеспечение пропитания наших детей, за чистоту нашей крови, за свободу и независимость нашего отечества. Мы ведем борьбу за то, чтобы народ наш действительно мог выполнить ту историческую миссию, которая возложена на него творцом вселенной».</a:t>
            </a:r>
          </a:p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«История с ужасающей ясностью доказывает, что каждое смешение крови арийцев с более низко стоящими народами неизбежно приводило к тому, что арийцы теряли свою роль носителей культуры».</a:t>
            </a:r>
          </a:p>
          <a:p>
            <a:pPr algn="just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8903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2" y="5301209"/>
            <a:ext cx="8208912" cy="1368152"/>
          </a:xfrm>
        </p:spPr>
        <p:txBody>
          <a:bodyPr>
            <a:normAutofit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1986 г. у дороги установлен памятный знак. В 2000-х годах вблизи бывшего рва появились стелы в память расстрелянных на этом месте евреев и крымчаков. Ежегодно 9 декабря здесь проходят траурные митинги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423525"/>
            <a:ext cx="4313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Памятник у 10 км. шоссе на Феодосию, Мазанка 1980-е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4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79 Памятник у 10 км. шоссе на Феодосию, Мазанка 1980-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313180" cy="323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79 Ров на 10 к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180" y="980728"/>
            <a:ext cx="4508401" cy="3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40152" y="4377433"/>
            <a:ext cx="1944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Ров на 10 км</a:t>
            </a:r>
          </a:p>
        </p:txBody>
      </p:sp>
    </p:spTree>
    <p:extLst>
      <p:ext uri="{BB962C8B-B14F-4D97-AF65-F5344CB8AC3E}">
        <p14:creationId xmlns:p14="http://schemas.microsoft.com/office/powerpoint/2010/main" val="17085705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2" y="5301209"/>
            <a:ext cx="8208912" cy="136815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Потомкам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погибших, оскверняющих их могилы мародерством ради легкой наживы, А.А. Вознесенский посвятил обличительную поэму «Ров»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19" y="3977705"/>
            <a:ext cx="4313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А.А. Вознесенский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04048" y="4066819"/>
            <a:ext cx="28621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Поэма «Ров»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2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80 Вознесенски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" y="116632"/>
            <a:ext cx="3841305" cy="384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80 Ро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6435"/>
            <a:ext cx="4364956" cy="358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4198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2" y="620688"/>
            <a:ext cx="8208912" cy="6048673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поэмы А.А. Вознесенского «Ров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»: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…«И куда бы ни шел,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Что бы я ни читал, -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Все иду в симферопольский ров.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 чернея плывут черепа, черепа,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Как затмения белых умов» …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…«Не тащи меня, рок,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в симферопольский ров.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Степь. Двенадцатитысячный взгляд.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Чу, лопаты стучат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благодарных внучат.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Геноцид заложил этот клад»…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6877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2" y="5301209"/>
            <a:ext cx="8208912" cy="136815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Представители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разных национальностей, в том числе и евреи, были среди воспитанников Симферопольского дома-интерната, замученных в машинах-душегубках карателями из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айнзатцгруппы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«D» в г. Ейске Краснодарского края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4564" y="3620091"/>
            <a:ext cx="4313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Ейский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детский дом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6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82 Ejskij-detskij-dom-4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64" y="870772"/>
            <a:ext cx="4239457" cy="274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82 toOxnmWzXK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27012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3660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2" y="4581128"/>
            <a:ext cx="8208912" cy="2088233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Проходивший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 20 ноября 1945 г. по 1 октября 1946 г. проходивший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Нюрнберге Международный военный трибунал обнародовал многочисленные доказательства преступлений нацистов перед человечеством и его наследием. В числе предъявленных им обвинений – массовое уничтожение мирного населения и деятельность концлагерей. По его приговору, ряд руководителей Третьего рейха были казнены, а деятельность органов СС и СД признана преступной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945" y="3841303"/>
            <a:ext cx="4313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Логотип Нюрнбергского трибунала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0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83 Логотип трибунала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87" y="351101"/>
            <a:ext cx="3605510" cy="354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83 scale_12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62" y="408973"/>
            <a:ext cx="4832573" cy="37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1439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932039" y="476672"/>
            <a:ext cx="4104457" cy="5976664"/>
          </a:xfrm>
        </p:spPr>
        <p:txBody>
          <a:bodyPr>
            <a:normAutofit lnSpcReduction="10000"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Из приговора Нюрнбергского Международного военного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трибунала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(1 октября 1946 г.): 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«Гестапо и СД использовались для целей, которые являлись, согласно Уставу, преступными и включали преследование и истребление евреев, зверства и убийства в концентрационных лагерях, эксцессы на оккупированных территориях, проведение программы рабского труда, жестокое обращение с военнопленными и убийство их».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«…Обвинительное заключение требует, чтобы Трибунал признал преступными следующие организации: руководящий состав нацистской партии, гестапо, СД, СС, СА, имперский кабинет, генеральный штаб и верховное командование германских вооруженных сил…».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0153" y="4869160"/>
            <a:ext cx="46085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Лагерь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«Майданек»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84 Лагерь Майдане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2" y="1124744"/>
            <a:ext cx="461299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8471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3" y="5023048"/>
            <a:ext cx="8496944" cy="1430288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Ряд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активных деятелей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айнзатцгруппы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«D», действовавшей в Крыму (в том числе Отто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Олендорф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и Карл-Густав-Вернер Брауне), были приговорены к смертной казни по приговору Нюрнбергского процесса по делу об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айнзатцгруппах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проходившего с 29 сентября 1947 г. по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10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апреля 1948 г.</a:t>
            </a:r>
          </a:p>
        </p:txBody>
      </p:sp>
      <p:pic>
        <p:nvPicPr>
          <p:cNvPr id="39938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85 Otto-Ohlendorf-Heinz-Jo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8826"/>
            <a:ext cx="5904656" cy="475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1568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915816" y="260648"/>
            <a:ext cx="3492402" cy="5976664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стихотворения А.В. Соболева «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Бухенвальдский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набат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»: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«Люди мира, на минуту встаньте!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Слушайте, слушайте: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Гудит со всех сторон -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Это раздаётся в Бухенвальде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Колокольный звон,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Колокольный звон.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Звон плывёт, плывёт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Над всей землёю,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 гудит взволнованно эфир: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Люди мира, будьте зорче втрое,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Берегите мир, берегите мир».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9532" y="5120725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Памятник малолетним узникам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фашизма.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Саратов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86 Памятник малолетним узникам фашизма Сарат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r="8417"/>
          <a:stretch/>
        </p:blipFill>
        <p:spPr bwMode="auto">
          <a:xfrm>
            <a:off x="323528" y="878356"/>
            <a:ext cx="2592288" cy="417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C:\Users\Пользователь\Desktop\РАБОТА Яковлева\ВЫСТАВКИ 2024\Январь 31.01. Презентация Холокост. Отряды, несущие смерть\Январь Злодеяния против евреев\86 Памятник Опаленный цветок в Смоленске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2" r="18169"/>
          <a:stretch/>
        </p:blipFill>
        <p:spPr bwMode="auto">
          <a:xfrm>
            <a:off x="6583060" y="944262"/>
            <a:ext cx="2542783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33227" y="5120725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Памятник Опаленный цветок в Смоленске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5259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826570" y="4509120"/>
            <a:ext cx="7634876" cy="2160240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стихотворения Р.Г. Гамзатова «Проклятье».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«Мне все народы очень нравятся.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 трижды будет проклят тот,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Кто вздумает, кто попытается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Чернить какой-нибудь народ».</a:t>
            </a:r>
          </a:p>
        </p:txBody>
      </p:sp>
      <p:pic>
        <p:nvPicPr>
          <p:cNvPr id="41986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30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273050"/>
            <a:ext cx="8219256" cy="5853113"/>
          </a:xfrm>
        </p:spPr>
        <p:txBody>
          <a:bodyPr/>
          <a:lstStyle/>
          <a:p>
            <a:pPr marL="0" indent="0">
              <a:buNone/>
            </a:pPr>
            <a:r>
              <a:rPr lang="ru-RU" sz="2800" u="sng" dirty="0" smtClean="0">
                <a:latin typeface="Arial" pitchFamily="34" charset="0"/>
                <a:cs typeface="Arial" pitchFamily="34" charset="0"/>
              </a:rPr>
              <a:t>Над презентацией работали:</a:t>
            </a:r>
          </a:p>
          <a:p>
            <a:pPr marL="0" indent="0"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Начальник отдела по научно-просветительской работе Яковлева Т.В.</a:t>
            </a:r>
          </a:p>
          <a:p>
            <a:pPr marL="0" indent="0">
              <a:buNone/>
            </a:pP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Научный сотрудник Эйлер А.А.</a:t>
            </a:r>
          </a:p>
          <a:p>
            <a:pPr marL="0" indent="0">
              <a:buNone/>
            </a:pP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Симферополь, 2024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98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3" y="5129808"/>
            <a:ext cx="8208912" cy="146754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завоевания вершин власти и мест в рейхстаге для членов НСДАП, Гитлер использовал любые методы – лицемерную и демагогическую агитацию и пропаганду, подтасовки результатов выборов, интриги, угрозы, устранение конкурентов и соперников</a:t>
            </a:r>
          </a:p>
        </p:txBody>
      </p:sp>
      <p:pic>
        <p:nvPicPr>
          <p:cNvPr id="7170" name="Picture 2" descr="C:\Users\Пользователь\Desktop\РАБОТА Яковлева\ВЫСТАВКИ 2024\Январь 31.01. Презентация Холокост. Отряды, несущие смерть\Январь Злодеяния против евреев\08 Гитлер - орато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3924"/>
            <a:ext cx="6408712" cy="481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5960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259</TotalTime>
  <Words>4564</Words>
  <Application>Microsoft Office PowerPoint</Application>
  <PresentationFormat>Экран (4:3)</PresentationFormat>
  <Paragraphs>413</Paragraphs>
  <Slides>89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0" baseType="lpstr">
      <vt:lpstr>Апекс</vt:lpstr>
      <vt:lpstr>Отряды, несущие смерть…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Отряды, несущие смерть…</dc:title>
  <dc:creator>Пользователь</dc:creator>
  <cp:lastModifiedBy>Пользователь</cp:lastModifiedBy>
  <cp:revision>95</cp:revision>
  <dcterms:created xsi:type="dcterms:W3CDTF">2024-01-30T11:34:16Z</dcterms:created>
  <dcterms:modified xsi:type="dcterms:W3CDTF">2024-01-31T08:47:13Z</dcterms:modified>
</cp:coreProperties>
</file>