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85"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594" autoAdjust="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26.05.2023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4" y="4221089"/>
            <a:ext cx="6698605" cy="1713576"/>
          </a:xfrm>
        </p:spPr>
        <p:txBody>
          <a:bodyPr>
            <a:normAutofit/>
          </a:bodyPr>
          <a:lstStyle/>
          <a:p>
            <a:endParaRPr lang="ru-RU" sz="2400" dirty="0" smtClean="0">
              <a:solidFill>
                <a:schemeClr val="tx1">
                  <a:lumMod val="85000"/>
                  <a:lumOff val="15000"/>
                </a:schemeClr>
              </a:solidFill>
              <a:latin typeface="Arial" pitchFamily="34" charset="0"/>
              <a:cs typeface="Arial" pitchFamily="34" charset="0"/>
            </a:endParaRPr>
          </a:p>
          <a:p>
            <a:pPr algn="ctr"/>
            <a:r>
              <a:rPr lang="ru-RU" sz="2400" dirty="0" smtClean="0">
                <a:solidFill>
                  <a:schemeClr val="tx1">
                    <a:lumMod val="85000"/>
                    <a:lumOff val="15000"/>
                  </a:schemeClr>
                </a:solidFill>
                <a:latin typeface="Arial" pitchFamily="34" charset="0"/>
                <a:cs typeface="Arial" pitchFamily="34" charset="0"/>
              </a:rPr>
              <a:t>Ко Дню России и в рамках </a:t>
            </a:r>
            <a:r>
              <a:rPr lang="ru-RU" sz="2400" dirty="0" smtClean="0">
                <a:solidFill>
                  <a:schemeClr val="tx1">
                    <a:lumMod val="85000"/>
                    <a:lumOff val="15000"/>
                  </a:schemeClr>
                </a:solidFill>
                <a:latin typeface="Arial" pitchFamily="34" charset="0"/>
                <a:cs typeface="Arial" pitchFamily="34" charset="0"/>
              </a:rPr>
              <a:t>межмуниципального сотрудничества </a:t>
            </a:r>
            <a:endParaRPr lang="ru-RU" sz="2400" dirty="0">
              <a:solidFill>
                <a:schemeClr val="tx1">
                  <a:lumMod val="85000"/>
                  <a:lumOff val="15000"/>
                </a:schemeClr>
              </a:solidFill>
              <a:latin typeface="Arial" pitchFamily="34" charset="0"/>
              <a:cs typeface="Arial" pitchFamily="34" charset="0"/>
            </a:endParaRPr>
          </a:p>
        </p:txBody>
      </p:sp>
      <p:sp>
        <p:nvSpPr>
          <p:cNvPr id="2" name="Заголовок 1"/>
          <p:cNvSpPr>
            <a:spLocks noGrp="1"/>
          </p:cNvSpPr>
          <p:nvPr>
            <p:ph type="ctrTitle"/>
          </p:nvPr>
        </p:nvSpPr>
        <p:spPr>
          <a:xfrm>
            <a:off x="422030" y="1371600"/>
            <a:ext cx="8229600" cy="2057400"/>
          </a:xfrm>
        </p:spPr>
        <p:txBody>
          <a:bodyPr>
            <a:normAutofit/>
          </a:bodyPr>
          <a:lstStyle/>
          <a:p>
            <a:pPr marL="182880" indent="0" algn="ctr">
              <a:buNone/>
            </a:pPr>
            <a:r>
              <a:rPr lang="ru-RU" sz="2700" dirty="0">
                <a:solidFill>
                  <a:schemeClr val="tx1"/>
                </a:solidFill>
                <a:latin typeface="Arial" pitchFamily="34" charset="0"/>
                <a:cs typeface="Arial" pitchFamily="34" charset="0"/>
              </a:rPr>
              <a:t>Г</a:t>
            </a:r>
            <a:r>
              <a:rPr lang="ru-RU" sz="2700" dirty="0" smtClean="0">
                <a:solidFill>
                  <a:schemeClr val="tx1"/>
                </a:solidFill>
                <a:latin typeface="Arial" pitchFamily="34" charset="0"/>
                <a:cs typeface="Arial" pitchFamily="34" charset="0"/>
              </a:rPr>
              <a:t>орода России</a:t>
            </a:r>
            <a:br>
              <a:rPr lang="ru-RU" sz="2700" dirty="0" smtClean="0">
                <a:solidFill>
                  <a:schemeClr val="tx1"/>
                </a:solidFill>
                <a:latin typeface="Arial" pitchFamily="34" charset="0"/>
                <a:cs typeface="Arial" pitchFamily="34" charset="0"/>
              </a:rPr>
            </a:br>
            <a:r>
              <a:rPr lang="ru-RU" sz="2700" dirty="0" smtClean="0">
                <a:solidFill>
                  <a:schemeClr val="tx1"/>
                </a:solidFill>
                <a:latin typeface="Arial" pitchFamily="34" charset="0"/>
                <a:cs typeface="Arial" pitchFamily="34" charset="0"/>
              </a:rPr>
              <a:t/>
            </a:r>
            <a:br>
              <a:rPr lang="ru-RU" sz="2700" dirty="0" smtClean="0">
                <a:solidFill>
                  <a:schemeClr val="tx1"/>
                </a:solidFill>
                <a:latin typeface="Arial" pitchFamily="34" charset="0"/>
                <a:cs typeface="Arial" pitchFamily="34" charset="0"/>
              </a:rPr>
            </a:br>
            <a:r>
              <a:rPr lang="uk-UA" sz="6000" dirty="0" smtClean="0">
                <a:solidFill>
                  <a:schemeClr val="tx1"/>
                </a:solidFill>
                <a:latin typeface="Arial" pitchFamily="34" charset="0"/>
                <a:cs typeface="Arial" pitchFamily="34" charset="0"/>
              </a:rPr>
              <a:t>Волгоград</a:t>
            </a:r>
            <a:endParaRPr lang="ru-RU" sz="6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02420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03406" y="872716"/>
            <a:ext cx="3224337" cy="5292588"/>
          </a:xfrm>
        </p:spPr>
        <p:txBody>
          <a:bodyPr>
            <a:normAutofit/>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b="1" dirty="0" smtClean="0">
                <a:solidFill>
                  <a:srgbClr val="000000"/>
                </a:solidFill>
                <a:latin typeface="Arial" pitchFamily="34" charset="0"/>
                <a:cs typeface="Arial" pitchFamily="34" charset="0"/>
              </a:rPr>
              <a:t>Центральная набережная</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Главное украшение города — Центральная набережная, которая является одной из лучших на Волге, а также местом прогулок, проведения городских мероприятий и концертов. Она протянулась на 3,5 километра, и с нее начинается историческая часть Волгограда. Набережная в </a:t>
            </a:r>
            <a:r>
              <a:rPr lang="ru-RU" dirty="0" err="1">
                <a:solidFill>
                  <a:srgbClr val="000000"/>
                </a:solidFill>
                <a:latin typeface="Arial" pitchFamily="34" charset="0"/>
                <a:cs typeface="Arial" pitchFamily="34" charset="0"/>
              </a:rPr>
              <a:t>Царицине</a:t>
            </a:r>
            <a:r>
              <a:rPr lang="ru-RU" dirty="0">
                <a:solidFill>
                  <a:srgbClr val="000000"/>
                </a:solidFill>
                <a:latin typeface="Arial" pitchFamily="34" charset="0"/>
                <a:cs typeface="Arial" pitchFamily="34" charset="0"/>
              </a:rPr>
              <a:t> была простой портовой улицей, а её современный облик начал формироваться в 1952 году.</a:t>
            </a:r>
          </a:p>
          <a:p>
            <a:pPr algn="ctr">
              <a:spcBef>
                <a:spcPts val="0"/>
              </a:spcBef>
              <a:spcAft>
                <a:spcPts val="0"/>
              </a:spcAft>
            </a:pPr>
            <a:r>
              <a:rPr lang="ru-RU" dirty="0" smtClean="0">
                <a:solidFill>
                  <a:srgbClr val="000000"/>
                </a:solidFill>
                <a:latin typeface="Arial" pitchFamily="34" charset="0"/>
                <a:cs typeface="Arial" pitchFamily="34" charset="0"/>
              </a:rPr>
              <a:t>.</a:t>
            </a:r>
            <a:endParaRPr lang="ru-RU" b="0" i="0" dirty="0">
              <a:solidFill>
                <a:srgbClr val="000000"/>
              </a:solidFill>
              <a:effectLst/>
              <a:latin typeface="Arial" pitchFamily="34" charset="0"/>
              <a:cs typeface="Arial" pitchFamily="34" charset="0"/>
            </a:endParaRPr>
          </a:p>
        </p:txBody>
      </p:sp>
      <p:pic>
        <p:nvPicPr>
          <p:cNvPr id="7170" name="Picture 2" descr="C:\Users\Пользователь\Desktop\РАБОТА Яковлева\ВЫСТАВКИ 2023\Июнь Волгоград\фото\Прогулка по набережной.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736"/>
          <a:stretch/>
        </p:blipFill>
        <p:spPr bwMode="auto">
          <a:xfrm>
            <a:off x="107504" y="1412776"/>
            <a:ext cx="577120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5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03406" y="872716"/>
            <a:ext cx="3224337" cy="5292588"/>
          </a:xfrm>
        </p:spPr>
        <p:txBody>
          <a:bodyPr>
            <a:normAutofit fontScale="92500" lnSpcReduction="10000"/>
          </a:bodyPr>
          <a:lstStyle/>
          <a:p>
            <a:pPr algn="ctr">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a:solidFill>
                  <a:srgbClr val="000000"/>
                </a:solidFill>
                <a:latin typeface="Arial" pitchFamily="34" charset="0"/>
                <a:cs typeface="Arial" pitchFamily="34" charset="0"/>
              </a:rPr>
              <a:t>Пожарный катер </a:t>
            </a:r>
            <a:r>
              <a:rPr lang="ru-RU" b="1" dirty="0" smtClean="0">
                <a:solidFill>
                  <a:srgbClr val="000000"/>
                </a:solidFill>
                <a:latin typeface="Arial" pitchFamily="34" charset="0"/>
                <a:cs typeface="Arial" pitchFamily="34" charset="0"/>
              </a:rPr>
              <a:t>Гаситель</a:t>
            </a: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Изначально этот небольшой катер был известен как «Царёв», но после Сталинградской битвы за ним особенно прочно закрепилось название «Гаситель». Судно активно участвовало в тушении пожаров, переправке вооружения и мирных жителей, а в октябре 1942, после многочисленных попаданий, «Гаситель» затонул. Когда судно подняли, дабы отремонтировать, то обнаружили в его корпусе больше 3 000 пробоин. Катер прослужил ещё несколько лет, а в середине 60-х был списан и затоплен вновь. Уже второе по счету возрождение «Гасителя» состоялось в 1974 году, когда судно опять подняли со дна. В этот раз его отреставрировали и через 3 года установили в качестве памятника, посвященного всем речникам Волги.</a:t>
            </a:r>
            <a:endParaRPr lang="ru-RU" b="0" i="0" dirty="0">
              <a:solidFill>
                <a:srgbClr val="000000"/>
              </a:solidFill>
              <a:effectLst/>
              <a:latin typeface="Arial" pitchFamily="34" charset="0"/>
              <a:cs typeface="Arial" pitchFamily="34" charset="0"/>
            </a:endParaRPr>
          </a:p>
        </p:txBody>
      </p:sp>
      <p:pic>
        <p:nvPicPr>
          <p:cNvPr id="8194" name="Picture 2" descr="C:\Users\Пользователь\Desktop\РАБОТА Яковлева\ВЫСТАВКИ 2023\Июнь Волгоград\фото\86685-202048-29168-1e0nglc.hm53.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r="6385"/>
          <a:stretch/>
        </p:blipFill>
        <p:spPr bwMode="auto">
          <a:xfrm>
            <a:off x="179512" y="1059524"/>
            <a:ext cx="569570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2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6228184" y="872716"/>
            <a:ext cx="2899559" cy="5292588"/>
          </a:xfrm>
        </p:spPr>
        <p:txBody>
          <a:bodyPr>
            <a:normAutofit fontScale="925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sz="1500" b="1" dirty="0" smtClean="0">
                <a:solidFill>
                  <a:srgbClr val="000000"/>
                </a:solidFill>
                <a:latin typeface="Arial" pitchFamily="34" charset="0"/>
                <a:cs typeface="Arial" pitchFamily="34" charset="0"/>
              </a:rPr>
              <a:t>Фонтан </a:t>
            </a:r>
            <a:r>
              <a:rPr lang="ru-RU" sz="1500" b="1" dirty="0">
                <a:solidFill>
                  <a:srgbClr val="000000"/>
                </a:solidFill>
                <a:latin typeface="Arial" pitchFamily="34" charset="0"/>
                <a:cs typeface="Arial" pitchFamily="34" charset="0"/>
              </a:rPr>
              <a:t>«Искусство</a:t>
            </a:r>
            <a:r>
              <a:rPr lang="ru-RU" sz="1500" b="1" dirty="0" smtClean="0">
                <a:solidFill>
                  <a:srgbClr val="000000"/>
                </a:solidFill>
                <a:latin typeface="Arial" pitchFamily="34" charset="0"/>
                <a:cs typeface="Arial" pitchFamily="34" charset="0"/>
              </a:rPr>
              <a:t>»</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Фонтан «Искусство» находятся на верхней террасе набережной. Его установили в 1957 году, и сначала он назывался «Дружба народов». Скульптурная группа состоит из бронзовых фигур трёх танцующих девушек в национальных костюмах, стоящих спиной друг к другу на гранитном постаменте.</a:t>
            </a:r>
          </a:p>
          <a:p>
            <a:pPr algn="ctr">
              <a:spcBef>
                <a:spcPts val="0"/>
              </a:spcBef>
              <a:spcAft>
                <a:spcPts val="0"/>
              </a:spcAft>
            </a:pPr>
            <a:r>
              <a:rPr lang="ru-RU" dirty="0">
                <a:solidFill>
                  <a:srgbClr val="000000"/>
                </a:solidFill>
                <a:latin typeface="Arial" pitchFamily="34" charset="0"/>
                <a:cs typeface="Arial" pitchFamily="34" charset="0"/>
              </a:rPr>
              <a:t>Фонтан создан в память о знаменитом танцевальном коллективе «Березка». Сооружение оборудовано светомузыкой, возле него проводятся городские праздничные мероприятия. От фонтана в разные стороны расходятся зелёные аллеи, рядом разбиты клумбы, стоят скамейки.</a:t>
            </a:r>
          </a:p>
          <a:p>
            <a:pPr algn="ctr">
              <a:lnSpc>
                <a:spcPct val="110000"/>
              </a:lnSpc>
              <a:spcBef>
                <a:spcPts val="0"/>
              </a:spcBef>
              <a:spcAft>
                <a:spcPts val="0"/>
              </a:spcAft>
            </a:pPr>
            <a:r>
              <a:rPr lang="ru-RU" dirty="0" smtClean="0">
                <a:solidFill>
                  <a:srgbClr val="000000"/>
                </a:solidFill>
                <a:latin typeface="Arial" pitchFamily="34" charset="0"/>
                <a:cs typeface="Arial" pitchFamily="34" charset="0"/>
              </a:rPr>
              <a:t>.</a:t>
            </a:r>
            <a:endParaRPr lang="ru-RU" b="0" i="0" dirty="0">
              <a:solidFill>
                <a:srgbClr val="000000"/>
              </a:solidFill>
              <a:effectLst/>
              <a:latin typeface="Arial" pitchFamily="34" charset="0"/>
              <a:cs typeface="Arial" pitchFamily="34" charset="0"/>
            </a:endParaRPr>
          </a:p>
        </p:txBody>
      </p:sp>
      <p:pic>
        <p:nvPicPr>
          <p:cNvPr id="9218" name="Picture 2" descr="C:\Users\Пользователь\Desktop\РАБОТА Яковлева\ВЫСТАВКИ 2023\Июнь Волгоград\фото\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58326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83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6018270" y="1196752"/>
            <a:ext cx="3115583" cy="5292588"/>
          </a:xfrm>
        </p:spPr>
        <p:txBody>
          <a:bodyPr>
            <a:normAutofit/>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r>
              <a:rPr lang="ru-RU" b="1" dirty="0">
                <a:solidFill>
                  <a:srgbClr val="000000"/>
                </a:solidFill>
                <a:latin typeface="Arial" pitchFamily="34" charset="0"/>
                <a:cs typeface="Arial" pitchFamily="34" charset="0"/>
              </a:rPr>
              <a:t>Мемориально-исторический </a:t>
            </a:r>
            <a:r>
              <a:rPr lang="ru-RU" b="1" dirty="0" smtClean="0">
                <a:solidFill>
                  <a:srgbClr val="000000"/>
                </a:solidFill>
                <a:latin typeface="Arial" pitchFamily="34" charset="0"/>
                <a:cs typeface="Arial" pitchFamily="34" charset="0"/>
              </a:rPr>
              <a:t>музей</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В бывшем здании купцов-меценатов </a:t>
            </a:r>
            <a:r>
              <a:rPr lang="ru-RU" dirty="0" err="1">
                <a:solidFill>
                  <a:srgbClr val="000000"/>
                </a:solidFill>
                <a:latin typeface="Arial" pitchFamily="34" charset="0"/>
                <a:cs typeface="Arial" pitchFamily="34" charset="0"/>
              </a:rPr>
              <a:t>Репниковых</a:t>
            </a:r>
            <a:r>
              <a:rPr lang="ru-RU" dirty="0">
                <a:solidFill>
                  <a:srgbClr val="000000"/>
                </a:solidFill>
                <a:latin typeface="Arial" pitchFamily="34" charset="0"/>
                <a:cs typeface="Arial" pitchFamily="34" charset="0"/>
              </a:rPr>
              <a:t> в 1937 году открылся музей обороны Царицына имени Сталина. Дом в русском стиле из красного кирпича появился в 1903 году. В 1918-м в здании располагался штаб обороны Царицынского Совета рабочих, крестьянских и казачьих депутатов. Во время боёв за Сталинград постройка была почти полностью разрушена, но после войны её восстановили.</a:t>
            </a:r>
          </a:p>
          <a:p>
            <a:pPr algn="ctr">
              <a:spcBef>
                <a:spcPts val="0"/>
              </a:spcBef>
              <a:spcAft>
                <a:spcPts val="0"/>
              </a:spcAft>
            </a:pPr>
            <a:r>
              <a:rPr lang="ru-RU" dirty="0">
                <a:solidFill>
                  <a:srgbClr val="000000"/>
                </a:solidFill>
                <a:latin typeface="Arial" pitchFamily="34" charset="0"/>
                <a:cs typeface="Arial" pitchFamily="34" charset="0"/>
              </a:rPr>
              <a:t>Мемориально-исторический музей рассказывает об истории Первой мировой и Гражданской войн.</a:t>
            </a:r>
            <a:endParaRPr lang="ru-RU" b="0" i="0" dirty="0">
              <a:solidFill>
                <a:srgbClr val="000000"/>
              </a:solidFill>
              <a:effectLst/>
              <a:latin typeface="Arial" pitchFamily="34" charset="0"/>
              <a:cs typeface="Arial" pitchFamily="34" charset="0"/>
            </a:endParaRPr>
          </a:p>
        </p:txBody>
      </p:sp>
      <p:pic>
        <p:nvPicPr>
          <p:cNvPr id="10242" name="Picture 2" descr="C:\Users\Пользователь\Desktop\РАБОТА Яковлева\ВЫСТАВКИ 2023\Июнь Волгоград\фото\c9acf61c-8650-5076-b796-bd5853689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57" y="1141447"/>
            <a:ext cx="5882945" cy="441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7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6018270" y="1196752"/>
            <a:ext cx="3115583" cy="5292588"/>
          </a:xfrm>
        </p:spPr>
        <p:txBody>
          <a:bodyPr>
            <a:normAutofit fontScale="92500" lnSpcReduction="2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a:solidFill>
                  <a:srgbClr val="000000"/>
                </a:solidFill>
                <a:latin typeface="Arial" pitchFamily="34" charset="0"/>
                <a:cs typeface="Arial" pitchFamily="34" charset="0"/>
              </a:rPr>
              <a:t>Музей-заповедник </a:t>
            </a: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smtClean="0">
                <a:solidFill>
                  <a:srgbClr val="000000"/>
                </a:solidFill>
                <a:latin typeface="Arial" pitchFamily="34" charset="0"/>
                <a:cs typeface="Arial" pitchFamily="34" charset="0"/>
              </a:rPr>
              <a:t>«</a:t>
            </a:r>
            <a:r>
              <a:rPr lang="ru-RU" b="1" dirty="0">
                <a:solidFill>
                  <a:srgbClr val="000000"/>
                </a:solidFill>
                <a:latin typeface="Arial" pitchFamily="34" charset="0"/>
                <a:cs typeface="Arial" pitchFamily="34" charset="0"/>
              </a:rPr>
              <a:t>Старая </a:t>
            </a:r>
            <a:r>
              <a:rPr lang="ru-RU" b="1" dirty="0" err="1">
                <a:solidFill>
                  <a:srgbClr val="000000"/>
                </a:solidFill>
                <a:latin typeface="Arial" pitchFamily="34" charset="0"/>
                <a:cs typeface="Arial" pitchFamily="34" charset="0"/>
              </a:rPr>
              <a:t>Сарепта</a:t>
            </a:r>
            <a:r>
              <a:rPr lang="ru-RU" b="1" dirty="0" smtClean="0">
                <a:solidFill>
                  <a:srgbClr val="000000"/>
                </a:solidFill>
                <a:latin typeface="Arial" pitchFamily="34" charset="0"/>
                <a:cs typeface="Arial" pitchFamily="34" charset="0"/>
              </a:rPr>
              <a:t>»</a:t>
            </a: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В середине XVIII столетия по воле Екатерины II на пустующих землях Поволжья появились немецкие колонии. Колонисты на 30 лет освобождались от податей и повинностей, могли торговать и создавать предприятия.</a:t>
            </a:r>
          </a:p>
          <a:p>
            <a:pPr algn="ctr">
              <a:lnSpc>
                <a:spcPct val="110000"/>
              </a:lnSpc>
              <a:spcBef>
                <a:spcPts val="0"/>
              </a:spcBef>
              <a:spcAft>
                <a:spcPts val="0"/>
              </a:spcAft>
            </a:pPr>
            <a:r>
              <a:rPr lang="ru-RU" dirty="0">
                <a:solidFill>
                  <a:srgbClr val="000000"/>
                </a:solidFill>
                <a:latin typeface="Arial" pitchFamily="34" charset="0"/>
                <a:cs typeface="Arial" pitchFamily="34" charset="0"/>
              </a:rPr>
              <a:t>На месте поселения </a:t>
            </a:r>
            <a:r>
              <a:rPr lang="ru-RU" dirty="0" err="1">
                <a:solidFill>
                  <a:srgbClr val="000000"/>
                </a:solidFill>
                <a:latin typeface="Arial" pitchFamily="34" charset="0"/>
                <a:cs typeface="Arial" pitchFamily="34" charset="0"/>
              </a:rPr>
              <a:t>Сарепта</a:t>
            </a:r>
            <a:r>
              <a:rPr lang="ru-RU" dirty="0">
                <a:solidFill>
                  <a:srgbClr val="000000"/>
                </a:solidFill>
                <a:latin typeface="Arial" pitchFamily="34" charset="0"/>
                <a:cs typeface="Arial" pitchFamily="34" charset="0"/>
              </a:rPr>
              <a:t>, от которого сохранилось 28 зданий, в 1989 году основали Историко-этнографический и архитектурный музей-заповедник. Большинство зданий признаны памятниками архитектуры XVIII–XIX веков. Особенностью построек являются минимализм и простота, а также сложная система подвальных помещений со сводчатыми потолками. В отреставрированных зданиях располагаются выставочные залы, рассказывающие об истории поселения, культуре и быте </a:t>
            </a:r>
            <a:r>
              <a:rPr lang="ru-RU" dirty="0" err="1">
                <a:solidFill>
                  <a:srgbClr val="000000"/>
                </a:solidFill>
                <a:latin typeface="Arial" pitchFamily="34" charset="0"/>
                <a:cs typeface="Arial" pitchFamily="34" charset="0"/>
              </a:rPr>
              <a:t>гернгутеров</a:t>
            </a:r>
            <a:r>
              <a:rPr lang="ru-RU" dirty="0">
                <a:solidFill>
                  <a:srgbClr val="000000"/>
                </a:solidFill>
                <a:latin typeface="Arial" pitchFamily="34" charset="0"/>
                <a:cs typeface="Arial" pitchFamily="34" charset="0"/>
              </a:rPr>
              <a:t>.</a:t>
            </a:r>
          </a:p>
          <a:p>
            <a:pPr algn="ctr">
              <a:spcBef>
                <a:spcPts val="0"/>
              </a:spcBef>
              <a:spcAft>
                <a:spcPts val="0"/>
              </a:spcAft>
            </a:pPr>
            <a:r>
              <a:rPr lang="ru-RU" dirty="0" smtClean="0">
                <a:solidFill>
                  <a:srgbClr val="000000"/>
                </a:solidFill>
                <a:latin typeface="Arial" pitchFamily="34" charset="0"/>
                <a:cs typeface="Arial" pitchFamily="34" charset="0"/>
              </a:rPr>
              <a:t>.</a:t>
            </a:r>
            <a:endParaRPr lang="ru-RU" b="0" i="0" dirty="0">
              <a:solidFill>
                <a:srgbClr val="000000"/>
              </a:solidFill>
              <a:effectLst/>
              <a:latin typeface="Arial" pitchFamily="34" charset="0"/>
              <a:cs typeface="Arial" pitchFamily="34" charset="0"/>
            </a:endParaRPr>
          </a:p>
        </p:txBody>
      </p:sp>
      <p:pic>
        <p:nvPicPr>
          <p:cNvPr id="11266" name="Picture 2" descr="C:\Users\Пользователь\Desktop\РАБОТА Яковлева\ВЫСТАВКИ 2023\Июнь Волгоград\фото\Немецкое_поселение_старая_сарепта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5792885"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4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40152" y="764704"/>
            <a:ext cx="3115583" cy="5292588"/>
          </a:xfrm>
        </p:spPr>
        <p:txBody>
          <a:bodyPr>
            <a:normAutofit/>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r>
              <a:rPr lang="ru-RU" b="1" dirty="0">
                <a:solidFill>
                  <a:srgbClr val="000000"/>
                </a:solidFill>
                <a:latin typeface="Arial" pitchFamily="34" charset="0"/>
                <a:cs typeface="Arial" pitchFamily="34" charset="0"/>
              </a:rPr>
              <a:t>Волгоградский </a:t>
            </a:r>
            <a:r>
              <a:rPr lang="ru-RU" b="1" dirty="0" smtClean="0">
                <a:solidFill>
                  <a:srgbClr val="000000"/>
                </a:solidFill>
                <a:latin typeface="Arial" pitchFamily="34" charset="0"/>
                <a:cs typeface="Arial" pitchFamily="34" charset="0"/>
              </a:rPr>
              <a:t>планетарий</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Волгоградский планетарий — одна из самых интересных достопримечательностей города. Его построили в 1954 году рабочие из восточной Германии, а деньги собирали жители ГДР. Проект планетария подготовили советские архитекторы Симбирцев и Хомутов.</a:t>
            </a:r>
          </a:p>
          <a:p>
            <a:pPr algn="ctr">
              <a:spcBef>
                <a:spcPts val="0"/>
              </a:spcBef>
              <a:spcAft>
                <a:spcPts val="0"/>
              </a:spcAft>
            </a:pPr>
            <a:r>
              <a:rPr lang="ru-RU" dirty="0">
                <a:solidFill>
                  <a:srgbClr val="000000"/>
                </a:solidFill>
                <a:latin typeface="Arial" pitchFamily="34" charset="0"/>
                <a:cs typeface="Arial" pitchFamily="34" charset="0"/>
              </a:rPr>
              <a:t>Планетарий выстроен в стиле </a:t>
            </a:r>
            <a:r>
              <a:rPr lang="ru-RU" dirty="0" err="1">
                <a:solidFill>
                  <a:srgbClr val="000000"/>
                </a:solidFill>
                <a:latin typeface="Arial" pitchFamily="34" charset="0"/>
                <a:cs typeface="Arial" pitchFamily="34" charset="0"/>
              </a:rPr>
              <a:t>позднесталинского</a:t>
            </a:r>
            <a:r>
              <a:rPr lang="ru-RU" dirty="0">
                <a:solidFill>
                  <a:srgbClr val="000000"/>
                </a:solidFill>
                <a:latin typeface="Arial" pitchFamily="34" charset="0"/>
                <a:cs typeface="Arial" pitchFamily="34" charset="0"/>
              </a:rPr>
              <a:t> ампира, с массивными фронтальными колоннами и барельефами. Трехэтажное здание завершается высоким куполом со скульптурной композицией «Мир». Для оформления интерьера использовали розовый мрамор и красный паркет, второй этаж отделан палисандром, лимонным деревом и карельской березой. </a:t>
            </a:r>
            <a:endParaRPr lang="ru-RU" b="0" i="0" dirty="0">
              <a:solidFill>
                <a:srgbClr val="000000"/>
              </a:solidFill>
              <a:effectLst/>
              <a:latin typeface="Arial" pitchFamily="34" charset="0"/>
              <a:cs typeface="Arial" pitchFamily="34" charset="0"/>
            </a:endParaRPr>
          </a:p>
        </p:txBody>
      </p:sp>
      <p:pic>
        <p:nvPicPr>
          <p:cNvPr id="12290" name="Picture 2" descr="C:\Users\Пользователь\Desktop\РАБОТА Яковлева\ВЫСТАВКИ 2023\Июнь Волгоград\фото\9f6b11c82d690e410a459e9812fc0c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0" y="1144662"/>
            <a:ext cx="582622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03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40152" y="764704"/>
            <a:ext cx="3115583" cy="5292588"/>
          </a:xfrm>
        </p:spPr>
        <p:txBody>
          <a:bodyPr>
            <a:normAutofit lnSpcReduction="1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r>
              <a:rPr lang="ru-RU" b="1" dirty="0">
                <a:solidFill>
                  <a:srgbClr val="000000"/>
                </a:solidFill>
                <a:latin typeface="Arial" pitchFamily="34" charset="0"/>
                <a:cs typeface="Arial" pitchFamily="34" charset="0"/>
              </a:rPr>
              <a:t>Каланча царицынской </a:t>
            </a:r>
            <a:endParaRPr lang="ru-RU" b="1" dirty="0" smtClean="0">
              <a:solidFill>
                <a:srgbClr val="000000"/>
              </a:solidFill>
              <a:latin typeface="Arial" pitchFamily="34" charset="0"/>
              <a:cs typeface="Arial" pitchFamily="34" charset="0"/>
            </a:endParaRPr>
          </a:p>
          <a:p>
            <a:pPr algn="ctr">
              <a:spcBef>
                <a:spcPts val="0"/>
              </a:spcBef>
              <a:spcAft>
                <a:spcPts val="0"/>
              </a:spcAft>
            </a:pPr>
            <a:r>
              <a:rPr lang="ru-RU" b="1" dirty="0" smtClean="0">
                <a:solidFill>
                  <a:srgbClr val="000000"/>
                </a:solidFill>
                <a:latin typeface="Arial" pitchFamily="34" charset="0"/>
                <a:cs typeface="Arial" pitchFamily="34" charset="0"/>
              </a:rPr>
              <a:t>пожарной команды</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Первую пожарную каланчу на Царицынской площади построили в 1897 году. В здании оборудовали отопление, водопровод и канализацию. Кроме пожарной части, в каланче располагались ломбард и библиотека. Во время революции здание использовали в качестве смотровой площадки. В середине 1990-х в нём случился пожар, и от него остались кирпичные руины.</a:t>
            </a:r>
          </a:p>
          <a:p>
            <a:pPr algn="ctr">
              <a:spcBef>
                <a:spcPts val="0"/>
              </a:spcBef>
              <a:spcAft>
                <a:spcPts val="0"/>
              </a:spcAft>
            </a:pPr>
            <a:r>
              <a:rPr lang="ru-RU" dirty="0">
                <a:solidFill>
                  <a:srgbClr val="000000"/>
                </a:solidFill>
                <a:latin typeface="Arial" pitchFamily="34" charset="0"/>
                <a:cs typeface="Arial" pitchFamily="34" charset="0"/>
              </a:rPr>
              <a:t>В 1995-м выстроили новое здание, соответствующее первоначальному облику. Его возвели по оригинальным чертежам и тем же методом тычковой кладки. Сейчас это архитектурный памятник регионального значения, здесь размещены административные органы.</a:t>
            </a:r>
          </a:p>
          <a:p>
            <a:pPr algn="ctr">
              <a:spcBef>
                <a:spcPts val="0"/>
              </a:spcBef>
              <a:spcAft>
                <a:spcPts val="0"/>
              </a:spcAft>
            </a:pPr>
            <a:r>
              <a:rPr lang="ru-RU" dirty="0" smtClean="0">
                <a:solidFill>
                  <a:srgbClr val="000000"/>
                </a:solidFill>
                <a:latin typeface="Arial" pitchFamily="34" charset="0"/>
                <a:cs typeface="Arial" pitchFamily="34" charset="0"/>
              </a:rPr>
              <a:t>.</a:t>
            </a:r>
            <a:endParaRPr lang="ru-RU" b="0" i="0" dirty="0">
              <a:solidFill>
                <a:srgbClr val="000000"/>
              </a:solidFill>
              <a:effectLst/>
              <a:latin typeface="Arial" pitchFamily="34" charset="0"/>
              <a:cs typeface="Arial" pitchFamily="34" charset="0"/>
            </a:endParaRPr>
          </a:p>
        </p:txBody>
      </p:sp>
      <p:pic>
        <p:nvPicPr>
          <p:cNvPr id="13314" name="Picture 2" descr="C:\Users\Пользователь\Desktop\РАБОТА Яковлева\ВЫСТАВКИ 2023\Июнь Волгоград\фото\tild6666-3765-4663-a161-333264323664__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050"/>
          <a:stretch/>
        </p:blipFill>
        <p:spPr bwMode="auto">
          <a:xfrm>
            <a:off x="311309" y="1052736"/>
            <a:ext cx="5551743" cy="445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64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764704"/>
            <a:ext cx="3187591" cy="5688632"/>
          </a:xfrm>
        </p:spPr>
        <p:txBody>
          <a:bodyPr>
            <a:normAutofit fontScale="85000" lnSpcReduction="1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sz="1600" b="1" dirty="0">
                <a:solidFill>
                  <a:srgbClr val="000000"/>
                </a:solidFill>
                <a:latin typeface="Arial" pitchFamily="34" charset="0"/>
                <a:cs typeface="Arial" pitchFamily="34" charset="0"/>
              </a:rPr>
              <a:t>Казанский кафедральный </a:t>
            </a:r>
            <a:r>
              <a:rPr lang="ru-RU" sz="1600" b="1" dirty="0" smtClean="0">
                <a:solidFill>
                  <a:srgbClr val="000000"/>
                </a:solidFill>
                <a:latin typeface="Arial" pitchFamily="34" charset="0"/>
                <a:cs typeface="Arial" pitchFamily="34" charset="0"/>
              </a:rPr>
              <a:t>собор</a:t>
            </a: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Первый храм в честь Казанской иконы Божьей Матери появился на территории Царицынской крепости в начале XVIII столетия и вскоре был утрачен. Новую Казанскую церковь в псевдорусском стиле построили в 1897 году из красного кирпича, декорировав лепниной. Здание возвели на средства, собранные верующими.</a:t>
            </a:r>
          </a:p>
          <a:p>
            <a:pPr algn="ctr">
              <a:lnSpc>
                <a:spcPct val="110000"/>
              </a:lnSpc>
              <a:spcBef>
                <a:spcPts val="0"/>
              </a:spcBef>
              <a:spcAft>
                <a:spcPts val="0"/>
              </a:spcAft>
            </a:pPr>
            <a:r>
              <a:rPr lang="ru-RU" dirty="0">
                <a:solidFill>
                  <a:srgbClr val="000000"/>
                </a:solidFill>
                <a:latin typeface="Arial" pitchFamily="34" charset="0"/>
                <a:cs typeface="Arial" pitchFamily="34" charset="0"/>
              </a:rPr>
              <a:t>Приход закрыли в 1939 году, а после Сталинградской битвы от здания остались руины. В 1946 году начались восстановительные работы, а жители посёлка Рынок привезли в приход спасённую при разорении церкви икону Казанской Божией Матери и распятие. В 1989 году при соборе открыли духовно-певческую школу «</a:t>
            </a:r>
            <a:r>
              <a:rPr lang="ru-RU" dirty="0" err="1">
                <a:solidFill>
                  <a:srgbClr val="000000"/>
                </a:solidFill>
                <a:latin typeface="Arial" pitchFamily="34" charset="0"/>
                <a:cs typeface="Arial" pitchFamily="34" charset="0"/>
              </a:rPr>
              <a:t>Конкордия</a:t>
            </a:r>
            <a:r>
              <a:rPr lang="ru-RU" dirty="0">
                <a:solidFill>
                  <a:srgbClr val="000000"/>
                </a:solidFill>
                <a:latin typeface="Arial" pitchFamily="34" charset="0"/>
                <a:cs typeface="Arial" pitchFamily="34" charset="0"/>
              </a:rPr>
              <a:t>» — первую в социалистической России. В начале 2000-х провели реконструкцию собора и вернули ему исторический облик: над храмом и колокольней вновь появились шатровые купола. В кафедральном Казанском соборе хранятся иконы святых Николая Чудотворца и Луки Крымского с частицами святых мощей.</a:t>
            </a:r>
          </a:p>
          <a:p>
            <a:pPr algn="ctr">
              <a:spcBef>
                <a:spcPts val="0"/>
              </a:spcBef>
              <a:spcAft>
                <a:spcPts val="0"/>
              </a:spcAft>
            </a:pPr>
            <a:r>
              <a:rPr lang="ru-RU" dirty="0" smtClean="0">
                <a:solidFill>
                  <a:srgbClr val="000000"/>
                </a:solidFill>
                <a:latin typeface="Arial" pitchFamily="34" charset="0"/>
                <a:cs typeface="Arial" pitchFamily="34" charset="0"/>
              </a:rPr>
              <a:t>.</a:t>
            </a:r>
            <a:endParaRPr lang="ru-RU" b="0" i="0" dirty="0">
              <a:solidFill>
                <a:srgbClr val="000000"/>
              </a:solidFill>
              <a:effectLst/>
              <a:latin typeface="Arial" pitchFamily="34" charset="0"/>
              <a:cs typeface="Arial" pitchFamily="34" charset="0"/>
            </a:endParaRPr>
          </a:p>
        </p:txBody>
      </p:sp>
      <p:pic>
        <p:nvPicPr>
          <p:cNvPr id="14338" name="Picture 2" descr="C:\Users\Пользователь\Desktop\РАБОТА Яковлева\ВЫСТАВКИ 2023\Июнь Волгоград\фото\kazan-cathedral-volgograd.jpg"/>
          <p:cNvPicPr>
            <a:picLocks noChangeAspect="1" noChangeArrowheads="1"/>
          </p:cNvPicPr>
          <p:nvPr/>
        </p:nvPicPr>
        <p:blipFill rotWithShape="1">
          <a:blip r:embed="rId2">
            <a:extLst>
              <a:ext uri="{28A0092B-C50C-407E-A947-70E740481C1C}">
                <a14:useLocalDpi xmlns:a14="http://schemas.microsoft.com/office/drawing/2010/main" val="0"/>
              </a:ext>
            </a:extLst>
          </a:blip>
          <a:srcRect l="9675" r="8829"/>
          <a:stretch/>
        </p:blipFill>
        <p:spPr bwMode="auto">
          <a:xfrm>
            <a:off x="323528" y="980728"/>
            <a:ext cx="546013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5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764704"/>
            <a:ext cx="3187591" cy="5688632"/>
          </a:xfrm>
        </p:spPr>
        <p:txBody>
          <a:bodyPr>
            <a:normAutofit/>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r>
              <a:rPr lang="ru-RU" b="1" dirty="0">
                <a:solidFill>
                  <a:srgbClr val="000000"/>
                </a:solidFill>
                <a:latin typeface="Arial" pitchFamily="34" charset="0"/>
                <a:cs typeface="Arial" pitchFamily="34" charset="0"/>
              </a:rPr>
              <a:t>Памятник </a:t>
            </a:r>
            <a:r>
              <a:rPr lang="ru-RU" b="1" dirty="0" smtClean="0">
                <a:solidFill>
                  <a:srgbClr val="000000"/>
                </a:solidFill>
                <a:latin typeface="Arial" pitchFamily="34" charset="0"/>
                <a:cs typeface="Arial" pitchFamily="34" charset="0"/>
              </a:rPr>
              <a:t>Ленину</a:t>
            </a:r>
            <a:endParaRPr lang="en-US" b="1" dirty="0" smtClean="0">
              <a:solidFill>
                <a:srgbClr val="000000"/>
              </a:solidFill>
              <a:latin typeface="Arial" pitchFamily="34" charset="0"/>
              <a:cs typeface="Arial" pitchFamily="34" charset="0"/>
            </a:endParaRP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Памятник Ленину в Волгограде стоит у входа в Волго-Донской канал со стороны Волги. Это одна из самых высоких статуй в мире. Скульптура возвышается на 27 метров на тридцатиметровом гранитном постаменте.</a:t>
            </a:r>
          </a:p>
          <a:p>
            <a:pPr algn="ctr">
              <a:spcBef>
                <a:spcPts val="0"/>
              </a:spcBef>
              <a:spcAft>
                <a:spcPts val="0"/>
              </a:spcAft>
            </a:pPr>
            <a:r>
              <a:rPr lang="ru-RU" dirty="0">
                <a:solidFill>
                  <a:srgbClr val="000000"/>
                </a:solidFill>
                <a:latin typeface="Arial" pitchFamily="34" charset="0"/>
                <a:cs typeface="Arial" pitchFamily="34" charset="0"/>
              </a:rPr>
              <a:t>Сначала на этом месте стоял памятник И. Сталину высотой 24 метра, изготовленный из самородной меди. В 1962-м после падения сталинского режима статую демонтировали, оставив пустой постамент. Памятник Ленину установили в 1973 году. Скульптура изготовлена из железобетона, по той же технологии, что и монумент «Родина-Мать». Проект подготовили архитекторы Е. Вучетич и Л. Поляков.</a:t>
            </a:r>
          </a:p>
          <a:p>
            <a:pPr algn="ctr">
              <a:spcBef>
                <a:spcPts val="0"/>
              </a:spcBef>
              <a:spcAft>
                <a:spcPts val="0"/>
              </a:spcAft>
            </a:pPr>
            <a:endParaRPr lang="ru-RU" b="0" i="0" dirty="0">
              <a:solidFill>
                <a:srgbClr val="000000"/>
              </a:solidFill>
              <a:effectLst/>
              <a:latin typeface="Arial" pitchFamily="34" charset="0"/>
              <a:cs typeface="Arial" pitchFamily="34" charset="0"/>
            </a:endParaRPr>
          </a:p>
        </p:txBody>
      </p:sp>
      <p:pic>
        <p:nvPicPr>
          <p:cNvPr id="15362" name="Picture 2" descr="C:\Users\Пользователь\Desktop\РАБОТА Яковлева\ВЫСТАВКИ 2023\Июнь Волгоград\фото\438450fbe3747953eb72b5cf4efc3258-1000.jpg"/>
          <p:cNvPicPr>
            <a:picLocks noChangeAspect="1" noChangeArrowheads="1"/>
          </p:cNvPicPr>
          <p:nvPr/>
        </p:nvPicPr>
        <p:blipFill rotWithShape="1">
          <a:blip r:embed="rId2">
            <a:extLst>
              <a:ext uri="{28A0092B-C50C-407E-A947-70E740481C1C}">
                <a14:useLocalDpi xmlns:a14="http://schemas.microsoft.com/office/drawing/2010/main" val="0"/>
              </a:ext>
            </a:extLst>
          </a:blip>
          <a:srcRect l="6971" r="13210"/>
          <a:stretch/>
        </p:blipFill>
        <p:spPr bwMode="auto">
          <a:xfrm>
            <a:off x="323528" y="1268760"/>
            <a:ext cx="557540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56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764704"/>
            <a:ext cx="3187591" cy="5688632"/>
          </a:xfrm>
        </p:spPr>
        <p:txBody>
          <a:bodyPr>
            <a:normAutofit fontScale="925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a:solidFill>
                  <a:srgbClr val="000000"/>
                </a:solidFill>
                <a:latin typeface="Arial" pitchFamily="34" charset="0"/>
                <a:cs typeface="Arial" pitchFamily="34" charset="0"/>
              </a:rPr>
              <a:t>Волгоградский </a:t>
            </a:r>
            <a:r>
              <a:rPr lang="ru-RU" b="1" dirty="0" smtClean="0">
                <a:solidFill>
                  <a:srgbClr val="000000"/>
                </a:solidFill>
                <a:latin typeface="Arial" pitchFamily="34" charset="0"/>
                <a:cs typeface="Arial" pitchFamily="34" charset="0"/>
              </a:rPr>
              <a:t>элеватор</a:t>
            </a:r>
            <a:endParaRPr lang="en-US" b="1" dirty="0" smtClean="0">
              <a:solidFill>
                <a:srgbClr val="000000"/>
              </a:solidFill>
              <a:latin typeface="Arial" pitchFamily="34" charset="0"/>
              <a:cs typeface="Arial" pitchFamily="34" charset="0"/>
            </a:endParaRP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Волгоградский элеватор построили в июне 1941 года. Непримечательное с архитектурной точки зрения здание является историческим памятником. Во время Сталинградской битвы за зернохранилище, которое было самым высоким зданием в городе, развернулись затяжные и кровопролитные бои. В обороне здания принимали участие моряки 92-й отдельной стрелковой бригады, в рядах которой сражались североморцы и балтийцы. В 1977 году возле элеватора установили памятник героическим морякам-североморцам. Восьмиметровая скульптура изображает воина в полный рост, с противотанковой винтовкой в руке. Возле монумента всегда лежат цветы и венки. Пострадавший в боях элеватор восстановили, и он продолжает работать.</a:t>
            </a:r>
            <a:endParaRPr lang="ru-RU" b="0" i="0" dirty="0">
              <a:solidFill>
                <a:srgbClr val="000000"/>
              </a:solidFill>
              <a:effectLst/>
              <a:latin typeface="Arial" pitchFamily="34" charset="0"/>
              <a:cs typeface="Arial" pitchFamily="34" charset="0"/>
            </a:endParaRPr>
          </a:p>
        </p:txBody>
      </p:sp>
      <p:pic>
        <p:nvPicPr>
          <p:cNvPr id="16386" name="Picture 2" descr="C:\Users\Пользователь\Desktop\РАБОТА Яковлева\ВЫСТАВКИ 2023\Июнь Волгоград\фото\volgograd-elev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540060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25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404664"/>
            <a:ext cx="8229600" cy="5721499"/>
          </a:xfrm>
        </p:spPr>
        <p:txBody>
          <a:bodyPr>
            <a:noAutofit/>
          </a:bodyPr>
          <a:lstStyle/>
          <a:p>
            <a:pPr marL="0" indent="457200" algn="just">
              <a:spcBef>
                <a:spcPts val="0"/>
              </a:spcBef>
              <a:buNone/>
            </a:pPr>
            <a:r>
              <a:rPr lang="ru-RU" sz="2000" dirty="0">
                <a:solidFill>
                  <a:schemeClr val="tx1">
                    <a:lumMod val="65000"/>
                    <a:lumOff val="35000"/>
                  </a:schemeClr>
                </a:solidFill>
                <a:latin typeface="Arial" pitchFamily="34" charset="0"/>
                <a:cs typeface="Arial" pitchFamily="34" charset="0"/>
              </a:rPr>
              <a:t>24 </a:t>
            </a:r>
            <a:r>
              <a:rPr lang="ru-RU" sz="2000" dirty="0" smtClean="0">
                <a:solidFill>
                  <a:schemeClr val="tx1">
                    <a:lumMod val="65000"/>
                    <a:lumOff val="35000"/>
                  </a:schemeClr>
                </a:solidFill>
                <a:latin typeface="Arial" pitchFamily="34" charset="0"/>
                <a:cs typeface="Arial" pitchFamily="34" charset="0"/>
              </a:rPr>
              <a:t>апреля 2023 года </a:t>
            </a:r>
            <a:r>
              <a:rPr lang="ru-RU" sz="2000" dirty="0">
                <a:solidFill>
                  <a:schemeClr val="tx1">
                    <a:lumMod val="65000"/>
                    <a:lumOff val="35000"/>
                  </a:schemeClr>
                </a:solidFill>
                <a:latin typeface="Arial" pitchFamily="34" charset="0"/>
                <a:cs typeface="Arial" pitchFamily="34" charset="0"/>
              </a:rPr>
              <a:t>в Волгограде стартовал велопробег «Сталинград-Севастополь». Участник взяли курс на Крым. С собой у них была гильза, наполненная землей с Мамаева кургана. Уже 5 мая спортсмены прибыли в Феодосию, где минутой молчания почтили память воинов, погибших в годы Великой Отечественной войны, и возложили цветы к Вечному огню</a:t>
            </a:r>
            <a:r>
              <a:rPr lang="ru-RU" sz="2000" dirty="0" smtClean="0">
                <a:solidFill>
                  <a:schemeClr val="tx1">
                    <a:lumMod val="65000"/>
                    <a:lumOff val="35000"/>
                  </a:schemeClr>
                </a:solidFill>
                <a:latin typeface="Arial" pitchFamily="34" charset="0"/>
                <a:cs typeface="Arial" pitchFamily="34" charset="0"/>
              </a:rPr>
              <a:t>.</a:t>
            </a:r>
          </a:p>
          <a:p>
            <a:pPr marL="0" indent="457200" algn="just">
              <a:spcBef>
                <a:spcPts val="0"/>
              </a:spcBef>
              <a:buNone/>
            </a:pPr>
            <a:r>
              <a:rPr lang="ru-RU" sz="2000" dirty="0" smtClean="0">
                <a:solidFill>
                  <a:schemeClr val="tx1">
                    <a:lumMod val="65000"/>
                    <a:lumOff val="35000"/>
                  </a:schemeClr>
                </a:solidFill>
                <a:latin typeface="Arial" pitchFamily="34" charset="0"/>
                <a:cs typeface="Arial" pitchFamily="34" charset="0"/>
              </a:rPr>
              <a:t>Всего </a:t>
            </a:r>
            <a:r>
              <a:rPr lang="ru-RU" sz="2000" dirty="0">
                <a:solidFill>
                  <a:schemeClr val="tx1">
                    <a:lumMod val="65000"/>
                    <a:lumOff val="35000"/>
                  </a:schemeClr>
                </a:solidFill>
                <a:latin typeface="Arial" pitchFamily="34" charset="0"/>
                <a:cs typeface="Arial" pitchFamily="34" charset="0"/>
              </a:rPr>
              <a:t>велосипедисты проехали 1300 километров, посетили 11 городов, и завершили акцию на Сапун-горе в </a:t>
            </a:r>
            <a:r>
              <a:rPr lang="ru-RU" sz="2000" dirty="0" smtClean="0">
                <a:solidFill>
                  <a:schemeClr val="tx1">
                    <a:lumMod val="65000"/>
                    <a:lumOff val="35000"/>
                  </a:schemeClr>
                </a:solidFill>
                <a:latin typeface="Arial" pitchFamily="34" charset="0"/>
                <a:cs typeface="Arial" pitchFamily="34" charset="0"/>
              </a:rPr>
              <a:t>Севастополе.</a:t>
            </a:r>
          </a:p>
          <a:p>
            <a:pPr marL="0" indent="457200" algn="just">
              <a:spcBef>
                <a:spcPts val="0"/>
              </a:spcBef>
              <a:buNone/>
            </a:pPr>
            <a:r>
              <a:rPr lang="ru-RU" sz="2000" dirty="0" smtClean="0">
                <a:solidFill>
                  <a:schemeClr val="tx1">
                    <a:lumMod val="65000"/>
                    <a:lumOff val="35000"/>
                  </a:schemeClr>
                </a:solidFill>
                <a:latin typeface="Arial" pitchFamily="34" charset="0"/>
                <a:cs typeface="Arial" pitchFamily="34" charset="0"/>
              </a:rPr>
              <a:t>9 </a:t>
            </a:r>
            <a:r>
              <a:rPr lang="ru-RU" sz="2000" dirty="0">
                <a:solidFill>
                  <a:schemeClr val="tx1">
                    <a:lumMod val="65000"/>
                    <a:lumOff val="35000"/>
                  </a:schemeClr>
                </a:solidFill>
                <a:latin typeface="Arial" pitchFamily="34" charset="0"/>
                <a:cs typeface="Arial" pitchFamily="34" charset="0"/>
              </a:rPr>
              <a:t>мая они приняли участие в составе торжественной колонны жителей города-героя в </a:t>
            </a:r>
            <a:r>
              <a:rPr lang="ru-RU" sz="2000" dirty="0" smtClean="0">
                <a:solidFill>
                  <a:schemeClr val="tx1">
                    <a:lumMod val="65000"/>
                    <a:lumOff val="35000"/>
                  </a:schemeClr>
                </a:solidFill>
                <a:latin typeface="Arial" pitchFamily="34" charset="0"/>
                <a:cs typeface="Arial" pitchFamily="34" charset="0"/>
              </a:rPr>
              <a:t>честь светлого </a:t>
            </a:r>
            <a:r>
              <a:rPr lang="ru-RU" sz="2000" dirty="0">
                <a:solidFill>
                  <a:schemeClr val="tx1">
                    <a:lumMod val="65000"/>
                    <a:lumOff val="35000"/>
                  </a:schemeClr>
                </a:solidFill>
                <a:latin typeface="Arial" pitchFamily="34" charset="0"/>
                <a:cs typeface="Arial" pitchFamily="34" charset="0"/>
              </a:rPr>
              <a:t>Дня Победы</a:t>
            </a:r>
            <a:r>
              <a:rPr lang="ru-RU" sz="2000" dirty="0" smtClean="0">
                <a:solidFill>
                  <a:schemeClr val="tx1">
                    <a:lumMod val="65000"/>
                    <a:lumOff val="35000"/>
                  </a:schemeClr>
                </a:solidFill>
                <a:latin typeface="Arial" pitchFamily="34" charset="0"/>
                <a:cs typeface="Arial" pitchFamily="34" charset="0"/>
              </a:rPr>
              <a:t>.</a:t>
            </a:r>
          </a:p>
          <a:p>
            <a:pPr marL="0" indent="457200" algn="just">
              <a:spcBef>
                <a:spcPts val="0"/>
              </a:spcBef>
              <a:buNone/>
            </a:pPr>
            <a:r>
              <a:rPr lang="ru-RU" sz="2000" dirty="0">
                <a:solidFill>
                  <a:schemeClr val="tx1">
                    <a:lumMod val="65000"/>
                    <a:lumOff val="35000"/>
                  </a:schemeClr>
                </a:solidFill>
                <a:latin typeface="arial"/>
              </a:rPr>
              <a:t>Велопробег </a:t>
            </a:r>
            <a:r>
              <a:rPr lang="ru-RU" sz="2000" dirty="0" smtClean="0">
                <a:solidFill>
                  <a:schemeClr val="tx1">
                    <a:lumMod val="65000"/>
                    <a:lumOff val="35000"/>
                  </a:schemeClr>
                </a:solidFill>
                <a:latin typeface="arial"/>
              </a:rPr>
              <a:t>«Сталинград – Севастополь» проходит </a:t>
            </a:r>
            <a:r>
              <a:rPr lang="ru-RU" sz="2000" dirty="0">
                <a:solidFill>
                  <a:schemeClr val="tx1">
                    <a:lumMod val="65000"/>
                    <a:lumOff val="35000"/>
                  </a:schemeClr>
                </a:solidFill>
                <a:latin typeface="arial"/>
              </a:rPr>
              <a:t>уже в </a:t>
            </a:r>
            <a:r>
              <a:rPr lang="ru-RU" sz="2000" dirty="0" smtClean="0">
                <a:solidFill>
                  <a:schemeClr val="tx1">
                    <a:lumMod val="65000"/>
                    <a:lumOff val="35000"/>
                  </a:schemeClr>
                </a:solidFill>
                <a:latin typeface="arial"/>
              </a:rPr>
              <a:t>9 раз</a:t>
            </a:r>
            <a:r>
              <a:rPr lang="ru-RU" sz="2000" dirty="0" smtClean="0">
                <a:solidFill>
                  <a:schemeClr val="tx1">
                    <a:lumMod val="65000"/>
                    <a:lumOff val="35000"/>
                  </a:schemeClr>
                </a:solidFill>
                <a:latin typeface="Arial" pitchFamily="34" charset="0"/>
                <a:cs typeface="Arial" pitchFamily="34" charset="0"/>
              </a:rPr>
              <a:t>, </a:t>
            </a:r>
            <a:r>
              <a:rPr lang="ru-RU" sz="2000" dirty="0" smtClean="0">
                <a:solidFill>
                  <a:schemeClr val="tx1">
                    <a:lumMod val="65000"/>
                    <a:lumOff val="35000"/>
                  </a:schemeClr>
                </a:solidFill>
                <a:latin typeface="Arial" pitchFamily="34" charset="0"/>
                <a:cs typeface="Arial" pitchFamily="34" charset="0"/>
              </a:rPr>
              <a:t>первый состоялся в 2014, сразу после вхождения Крыма в состав Российской Федерации.</a:t>
            </a:r>
          </a:p>
          <a:p>
            <a:pPr marL="0" indent="457200" algn="just">
              <a:spcBef>
                <a:spcPts val="0"/>
              </a:spcBef>
              <a:buNone/>
            </a:pPr>
            <a:r>
              <a:rPr lang="ru-RU" sz="2000" dirty="0" smtClean="0">
                <a:solidFill>
                  <a:schemeClr val="tx1">
                    <a:lumMod val="65000"/>
                    <a:lumOff val="35000"/>
                  </a:schemeClr>
                </a:solidFill>
                <a:latin typeface="Arial" pitchFamily="34" charset="0"/>
                <a:cs typeface="Arial" pitchFamily="34" charset="0"/>
              </a:rPr>
              <a:t>Симферополь и Волгоград еще не города-побратимы. Но в будущем эти два города возможно породнятся. </a:t>
            </a:r>
            <a:r>
              <a:rPr lang="ru-RU" sz="2000" smtClean="0">
                <a:solidFill>
                  <a:schemeClr val="tx1">
                    <a:lumMod val="65000"/>
                    <a:lumOff val="35000"/>
                  </a:schemeClr>
                </a:solidFill>
                <a:latin typeface="Arial" pitchFamily="34" charset="0"/>
                <a:cs typeface="Arial" pitchFamily="34" charset="0"/>
              </a:rPr>
              <a:t>Именно поэтому </a:t>
            </a:r>
            <a:r>
              <a:rPr lang="ru-RU" sz="2000" dirty="0" smtClean="0">
                <a:solidFill>
                  <a:schemeClr val="tx1">
                    <a:lumMod val="65000"/>
                    <a:lumOff val="35000"/>
                  </a:schemeClr>
                </a:solidFill>
                <a:latin typeface="Arial" pitchFamily="34" charset="0"/>
                <a:cs typeface="Arial" pitchFamily="34" charset="0"/>
              </a:rPr>
              <a:t>выбран </a:t>
            </a:r>
            <a:r>
              <a:rPr lang="ru-RU" sz="2000" dirty="0" smtClean="0">
                <a:solidFill>
                  <a:schemeClr val="tx1">
                    <a:lumMod val="65000"/>
                    <a:lumOff val="35000"/>
                  </a:schemeClr>
                </a:solidFill>
                <a:latin typeface="Arial" pitchFamily="34" charset="0"/>
                <a:cs typeface="Arial" pitchFamily="34" charset="0"/>
              </a:rPr>
              <a:t>этот </a:t>
            </a:r>
            <a:r>
              <a:rPr lang="ru-RU" sz="2000" dirty="0" smtClean="0">
                <a:solidFill>
                  <a:schemeClr val="tx1">
                    <a:lumMod val="65000"/>
                    <a:lumOff val="35000"/>
                  </a:schemeClr>
                </a:solidFill>
                <a:latin typeface="Arial" pitchFamily="34" charset="0"/>
                <a:cs typeface="Arial" pitchFamily="34" charset="0"/>
              </a:rPr>
              <a:t>славный </a:t>
            </a:r>
            <a:r>
              <a:rPr lang="ru-RU" sz="2000" dirty="0" smtClean="0">
                <a:solidFill>
                  <a:schemeClr val="tx1">
                    <a:lumMod val="65000"/>
                    <a:lumOff val="35000"/>
                  </a:schemeClr>
                </a:solidFill>
                <a:latin typeface="Arial" pitchFamily="34" charset="0"/>
                <a:cs typeface="Arial" pitchFamily="34" charset="0"/>
              </a:rPr>
              <a:t>город-герой для виртуальной выставки, которая посвящена празднованию </a:t>
            </a:r>
            <a:r>
              <a:rPr lang="ru-RU" sz="2000" dirty="0" smtClean="0">
                <a:solidFill>
                  <a:schemeClr val="tx1">
                    <a:lumMod val="65000"/>
                    <a:lumOff val="35000"/>
                  </a:schemeClr>
                </a:solidFill>
                <a:latin typeface="Arial" pitchFamily="34" charset="0"/>
                <a:cs typeface="Arial" pitchFamily="34" charset="0"/>
              </a:rPr>
              <a:t>Дня России.</a:t>
            </a:r>
            <a:endParaRPr lang="ru-RU" sz="20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609691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548680"/>
            <a:ext cx="3187591" cy="5688632"/>
          </a:xfrm>
        </p:spPr>
        <p:txBody>
          <a:bodyPr>
            <a:normAutofit fontScale="92500" lnSpcReduction="1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spcBef>
                <a:spcPts val="0"/>
              </a:spcBef>
              <a:spcAft>
                <a:spcPts val="0"/>
              </a:spcAft>
            </a:pPr>
            <a:r>
              <a:rPr lang="ru-RU" b="1" dirty="0">
                <a:solidFill>
                  <a:srgbClr val="000000"/>
                </a:solidFill>
                <a:latin typeface="Arial" pitchFamily="34" charset="0"/>
                <a:cs typeface="Arial" pitchFamily="34" charset="0"/>
              </a:rPr>
              <a:t>Здание железнодорожного </a:t>
            </a:r>
            <a:r>
              <a:rPr lang="ru-RU" b="1" dirty="0" smtClean="0">
                <a:solidFill>
                  <a:srgbClr val="000000"/>
                </a:solidFill>
                <a:latin typeface="Arial" pitchFamily="34" charset="0"/>
                <a:cs typeface="Arial" pitchFamily="34" charset="0"/>
              </a:rPr>
              <a:t>вокзала</a:t>
            </a:r>
            <a:endParaRPr lang="en-US" b="1" dirty="0" smtClean="0">
              <a:solidFill>
                <a:srgbClr val="000000"/>
              </a:solidFill>
              <a:latin typeface="Arial" pitchFamily="34" charset="0"/>
              <a:cs typeface="Arial" pitchFamily="34" charset="0"/>
            </a:endParaRP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Первый вокзал в городе построили в 1871 году после открытия железной дороги. Кирпичное здание было полностью разрушено во время боевых </a:t>
            </a:r>
            <a:r>
              <a:rPr lang="ru-RU" dirty="0" smtClean="0">
                <a:solidFill>
                  <a:srgbClr val="000000"/>
                </a:solidFill>
                <a:latin typeface="Arial" pitchFamily="34" charset="0"/>
                <a:cs typeface="Arial" pitchFamily="34" charset="0"/>
              </a:rPr>
              <a:t>действий в годы Великой Отечественной войны. </a:t>
            </a:r>
            <a:r>
              <a:rPr lang="ru-RU" dirty="0">
                <a:solidFill>
                  <a:srgbClr val="000000"/>
                </a:solidFill>
                <a:latin typeface="Arial" pitchFamily="34" charset="0"/>
                <a:cs typeface="Arial" pitchFamily="34" charset="0"/>
              </a:rPr>
              <a:t>За вокзал шли ожесточённые сражения, здание переходило из рук в руки, и в результате героических усилий советские бойцы подняли над руинами знамя победы.</a:t>
            </a:r>
          </a:p>
          <a:p>
            <a:pPr algn="ctr">
              <a:spcBef>
                <a:spcPts val="0"/>
              </a:spcBef>
              <a:spcAft>
                <a:spcPts val="0"/>
              </a:spcAft>
            </a:pPr>
            <a:r>
              <a:rPr lang="ru-RU" dirty="0">
                <a:solidFill>
                  <a:srgbClr val="000000"/>
                </a:solidFill>
                <a:latin typeface="Arial" pitchFamily="34" charset="0"/>
                <a:cs typeface="Arial" pitchFamily="34" charset="0"/>
              </a:rPr>
              <a:t>Нынешнее трёхэтажное здание железнодорожного вокзала возвели в 1954 году, в стиле сталинского ампира по проекту А. Куровского и </a:t>
            </a:r>
            <a:r>
              <a:rPr lang="en-US" dirty="0" smtClean="0">
                <a:solidFill>
                  <a:srgbClr val="000000"/>
                </a:solidFill>
                <a:latin typeface="Arial" pitchFamily="34" charset="0"/>
                <a:cs typeface="Arial" pitchFamily="34" charset="0"/>
              </a:rPr>
              <a:t>                         </a:t>
            </a:r>
            <a:r>
              <a:rPr lang="ru-RU" dirty="0" smtClean="0">
                <a:solidFill>
                  <a:srgbClr val="000000"/>
                </a:solidFill>
                <a:latin typeface="Arial" pitchFamily="34" charset="0"/>
                <a:cs typeface="Arial" pitchFamily="34" charset="0"/>
              </a:rPr>
              <a:t>С</a:t>
            </a:r>
            <a:r>
              <a:rPr lang="ru-RU" dirty="0">
                <a:solidFill>
                  <a:srgbClr val="000000"/>
                </a:solidFill>
                <a:latin typeface="Arial" pitchFamily="34" charset="0"/>
                <a:cs typeface="Arial" pitchFamily="34" charset="0"/>
              </a:rPr>
              <a:t>. </a:t>
            </a:r>
            <a:r>
              <a:rPr lang="ru-RU" dirty="0" err="1">
                <a:solidFill>
                  <a:srgbClr val="000000"/>
                </a:solidFill>
                <a:latin typeface="Arial" pitchFamily="34" charset="0"/>
                <a:cs typeface="Arial" pitchFamily="34" charset="0"/>
              </a:rPr>
              <a:t>Брискина</a:t>
            </a:r>
            <a:r>
              <a:rPr lang="ru-RU" dirty="0">
                <a:solidFill>
                  <a:srgbClr val="000000"/>
                </a:solidFill>
                <a:latin typeface="Arial" pitchFamily="34" charset="0"/>
                <a:cs typeface="Arial" pitchFamily="34" charset="0"/>
              </a:rPr>
              <a:t>. В средней части выстроена башня с часами и шпилем, увенчанным звездой. Здание декорировано лепниной, в арке над входом расположена скульптурная композиция «Апофеоз труда». У главного входа расположены барельефы, изображающие героев войны. Стены частично оштукатурены, отделаны мрамором, </a:t>
            </a:r>
            <a:r>
              <a:rPr lang="ru-RU" dirty="0" err="1">
                <a:solidFill>
                  <a:srgbClr val="000000"/>
                </a:solidFill>
                <a:latin typeface="Arial" pitchFamily="34" charset="0"/>
                <a:cs typeface="Arial" pitchFamily="34" charset="0"/>
              </a:rPr>
              <a:t>инкерманским</a:t>
            </a:r>
            <a:r>
              <a:rPr lang="ru-RU" dirty="0">
                <a:solidFill>
                  <a:srgbClr val="000000"/>
                </a:solidFill>
                <a:latin typeface="Arial" pitchFamily="34" charset="0"/>
                <a:cs typeface="Arial" pitchFamily="34" charset="0"/>
              </a:rPr>
              <a:t> камнем и гранитом. </a:t>
            </a:r>
            <a:endParaRPr lang="ru-RU" b="0" i="0" dirty="0">
              <a:solidFill>
                <a:srgbClr val="000000"/>
              </a:solidFill>
              <a:effectLst/>
              <a:latin typeface="Arial" pitchFamily="34" charset="0"/>
              <a:cs typeface="Arial" pitchFamily="34" charset="0"/>
            </a:endParaRPr>
          </a:p>
        </p:txBody>
      </p:sp>
      <p:pic>
        <p:nvPicPr>
          <p:cNvPr id="17410" name="Picture 2" descr="C:\Users\Пользователь\Desktop\РАБОТА Яковлева\ВЫСТАВКИ 2023\Июнь Волгоград\фото\1200px-Вокзал_Волгоград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4" y="1263241"/>
            <a:ext cx="571500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74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548680"/>
            <a:ext cx="3187591" cy="5976664"/>
          </a:xfrm>
        </p:spPr>
        <p:txBody>
          <a:bodyPr>
            <a:normAutofit lnSpcReduction="1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err="1" smtClean="0">
                <a:solidFill>
                  <a:srgbClr val="000000"/>
                </a:solidFill>
                <a:latin typeface="Arial" pitchFamily="34" charset="0"/>
                <a:cs typeface="Arial" pitchFamily="34" charset="0"/>
              </a:rPr>
              <a:t>Метротрам</a:t>
            </a:r>
            <a:endParaRPr lang="en-US" b="1" dirty="0" smtClean="0">
              <a:solidFill>
                <a:srgbClr val="000000"/>
              </a:solidFill>
              <a:latin typeface="Arial" pitchFamily="34" charset="0"/>
              <a:cs typeface="Arial" pitchFamily="34" charset="0"/>
            </a:endParaRP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Среди достопримечательностей Волгограда особое место занимает необычный вид городского транспорта — </a:t>
            </a:r>
            <a:r>
              <a:rPr lang="ru-RU" dirty="0" err="1">
                <a:solidFill>
                  <a:srgbClr val="000000"/>
                </a:solidFill>
                <a:latin typeface="Arial" pitchFamily="34" charset="0"/>
                <a:cs typeface="Arial" pitchFamily="34" charset="0"/>
              </a:rPr>
              <a:t>метротрам</a:t>
            </a:r>
            <a:r>
              <a:rPr lang="ru-RU" dirty="0">
                <a:solidFill>
                  <a:srgbClr val="000000"/>
                </a:solidFill>
                <a:latin typeface="Arial" pitchFamily="34" charset="0"/>
                <a:cs typeface="Arial" pitchFamily="34" charset="0"/>
              </a:rPr>
              <a:t>. Это трамвайная система с элементами метрополитена. Некоторые участки проложены по подземным тоннелям, при необходимости их можно переоборудовать в линию метро. Волгоградский скоростной подземный трамвай начал работать в 1984 году. Система состоит из 22 станций и связывает северную часть с центром города. Протяженность </a:t>
            </a:r>
            <a:r>
              <a:rPr lang="ru-RU" dirty="0" err="1">
                <a:solidFill>
                  <a:srgbClr val="000000"/>
                </a:solidFill>
                <a:latin typeface="Arial" pitchFamily="34" charset="0"/>
                <a:cs typeface="Arial" pitchFamily="34" charset="0"/>
              </a:rPr>
              <a:t>метротрама</a:t>
            </a:r>
            <a:r>
              <a:rPr lang="ru-RU" dirty="0">
                <a:solidFill>
                  <a:srgbClr val="000000"/>
                </a:solidFill>
                <a:latin typeface="Arial" pitchFamily="34" charset="0"/>
                <a:cs typeface="Arial" pitchFamily="34" charset="0"/>
              </a:rPr>
              <a:t> — более 17 километров, при этом у него всего две наземные станции: «</a:t>
            </a:r>
            <a:r>
              <a:rPr lang="ru-RU" dirty="0" err="1">
                <a:solidFill>
                  <a:srgbClr val="000000"/>
                </a:solidFill>
                <a:latin typeface="Arial" pitchFamily="34" charset="0"/>
                <a:cs typeface="Arial" pitchFamily="34" charset="0"/>
              </a:rPr>
              <a:t>Ельшанка</a:t>
            </a:r>
            <a:r>
              <a:rPr lang="ru-RU" dirty="0">
                <a:solidFill>
                  <a:srgbClr val="000000"/>
                </a:solidFill>
                <a:latin typeface="Arial" pitchFamily="34" charset="0"/>
                <a:cs typeface="Arial" pitchFamily="34" charset="0"/>
              </a:rPr>
              <a:t>» и «Пионерская». По мнению журнала </a:t>
            </a:r>
            <a:r>
              <a:rPr lang="ru-RU" dirty="0" err="1">
                <a:solidFill>
                  <a:srgbClr val="000000"/>
                </a:solidFill>
                <a:latin typeface="Arial" pitchFamily="34" charset="0"/>
                <a:cs typeface="Arial" pitchFamily="34" charset="0"/>
              </a:rPr>
              <a:t>Forbes</a:t>
            </a:r>
            <a:r>
              <a:rPr lang="ru-RU" dirty="0">
                <a:solidFill>
                  <a:srgbClr val="000000"/>
                </a:solidFill>
                <a:latin typeface="Arial" pitchFamily="34" charset="0"/>
                <a:cs typeface="Arial" pitchFamily="34" charset="0"/>
              </a:rPr>
              <a:t>, </a:t>
            </a:r>
            <a:r>
              <a:rPr lang="ru-RU" dirty="0" err="1">
                <a:solidFill>
                  <a:srgbClr val="000000"/>
                </a:solidFill>
                <a:latin typeface="Arial" pitchFamily="34" charset="0"/>
                <a:cs typeface="Arial" pitchFamily="34" charset="0"/>
              </a:rPr>
              <a:t>метротрам</a:t>
            </a:r>
            <a:r>
              <a:rPr lang="ru-RU" dirty="0">
                <a:solidFill>
                  <a:srgbClr val="000000"/>
                </a:solidFill>
                <a:latin typeface="Arial" pitchFamily="34" charset="0"/>
                <a:cs typeface="Arial" pitchFamily="34" charset="0"/>
              </a:rPr>
              <a:t> в Волгограде — один из самых интересных трамвайных маршрутов в мире, поскольку подземные пути пересекаются, проходя друг над другом.</a:t>
            </a:r>
            <a:endParaRPr lang="ru-RU" b="0" i="0" dirty="0">
              <a:solidFill>
                <a:srgbClr val="000000"/>
              </a:solidFill>
              <a:effectLst/>
              <a:latin typeface="Arial" pitchFamily="34" charset="0"/>
              <a:cs typeface="Arial" pitchFamily="34" charset="0"/>
            </a:endParaRPr>
          </a:p>
        </p:txBody>
      </p:sp>
      <p:pic>
        <p:nvPicPr>
          <p:cNvPr id="18434" name="Picture 2" descr="C:\Users\Пользователь\Desktop\РАБОТА Яковлева\ВЫСТАВКИ 2023\Июнь Волгоград\фото\12855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9613"/>
            <a:ext cx="5780585" cy="433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73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548680"/>
            <a:ext cx="3187591" cy="5976664"/>
          </a:xfrm>
        </p:spPr>
        <p:txBody>
          <a:bodyPr>
            <a:normAutofit fontScale="92500" lnSpcReduction="1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a:solidFill>
                  <a:srgbClr val="000000"/>
                </a:solidFill>
                <a:latin typeface="Arial" pitchFamily="34" charset="0"/>
                <a:cs typeface="Arial" pitchFamily="34" charset="0"/>
              </a:rPr>
              <a:t>Речной </a:t>
            </a:r>
            <a:r>
              <a:rPr lang="ru-RU" b="1" dirty="0" smtClean="0">
                <a:solidFill>
                  <a:srgbClr val="000000"/>
                </a:solidFill>
                <a:latin typeface="Arial" pitchFamily="34" charset="0"/>
                <a:cs typeface="Arial" pitchFamily="34" charset="0"/>
              </a:rPr>
              <a:t>вокзал</a:t>
            </a:r>
            <a:endParaRPr lang="en-US" b="1" dirty="0" smtClean="0">
              <a:solidFill>
                <a:srgbClr val="000000"/>
              </a:solidFill>
              <a:latin typeface="Arial" pitchFamily="34" charset="0"/>
              <a:cs typeface="Arial" pitchFamily="34" charset="0"/>
            </a:endParaRP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Одна из достопримечательностей города — речной вокзал, который считается самым крупным в России и Европе. Его построили во второй половине XX века на месте деревянного павильона речного вокзала. Длина вокзала достигает почти 300 метров, пристань рассчитана на шесть круизных судов. Зал ожидания вмещает 700 человек. На теплоходе от речного вокзала можно отправиться на прогулку по Волге, поездка занимает один час. На пристани пришвартованы лодки, катера и гидроциклы, на которых желающие могут покататься по реке или переправиться на другой берег.</a:t>
            </a:r>
          </a:p>
          <a:p>
            <a:pPr algn="ctr">
              <a:lnSpc>
                <a:spcPct val="110000"/>
              </a:lnSpc>
              <a:spcBef>
                <a:spcPts val="0"/>
              </a:spcBef>
              <a:spcAft>
                <a:spcPts val="0"/>
              </a:spcAft>
            </a:pPr>
            <a:r>
              <a:rPr lang="ru-RU" dirty="0">
                <a:solidFill>
                  <a:srgbClr val="000000"/>
                </a:solidFill>
                <a:latin typeface="Arial" pitchFamily="34" charset="0"/>
                <a:cs typeface="Arial" pitchFamily="34" charset="0"/>
              </a:rPr>
              <a:t>Сейчас Речной вокзал выполняет в первую очередь развлекательную функцию. Внутри находится большой концертный зал на 1025 мест, оборудованный органом «</a:t>
            </a:r>
            <a:r>
              <a:rPr lang="ru-RU" dirty="0" err="1">
                <a:solidFill>
                  <a:srgbClr val="000000"/>
                </a:solidFill>
                <a:latin typeface="Arial" pitchFamily="34" charset="0"/>
                <a:cs typeface="Arial" pitchFamily="34" charset="0"/>
              </a:rPr>
              <a:t>Rieger-Kloss</a:t>
            </a:r>
            <a:r>
              <a:rPr lang="ru-RU" dirty="0">
                <a:solidFill>
                  <a:srgbClr val="000000"/>
                </a:solidFill>
                <a:latin typeface="Arial" pitchFamily="34" charset="0"/>
                <a:cs typeface="Arial" pitchFamily="34" charset="0"/>
              </a:rPr>
              <a:t>», а также рестораны, кафе, магазины, ночные клубы и фитнес-центр.</a:t>
            </a:r>
            <a:endParaRPr lang="ru-RU" b="0" i="0" dirty="0">
              <a:solidFill>
                <a:srgbClr val="000000"/>
              </a:solidFill>
              <a:effectLst/>
              <a:latin typeface="Arial" pitchFamily="34" charset="0"/>
              <a:cs typeface="Arial" pitchFamily="34" charset="0"/>
            </a:endParaRPr>
          </a:p>
        </p:txBody>
      </p:sp>
      <p:pic>
        <p:nvPicPr>
          <p:cNvPr id="19458" name="Picture 2" descr="C:\Users\Пользователь\Desktop\РАБОТА Яковлева\ВЫСТАВКИ 2023\Июнь Волгоград\фото\d9e49638e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626" y="1556792"/>
            <a:ext cx="561662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96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868144" y="548680"/>
            <a:ext cx="3187591" cy="5976664"/>
          </a:xfrm>
        </p:spPr>
        <p:txBody>
          <a:bodyPr>
            <a:normAutofit fontScale="92500" lnSpcReduction="20000"/>
          </a:bodyPr>
          <a:lstStyle/>
          <a:p>
            <a:pPr algn="ctr">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b="1" dirty="0">
                <a:solidFill>
                  <a:srgbClr val="000000"/>
                </a:solidFill>
                <a:latin typeface="Arial" pitchFamily="34" charset="0"/>
                <a:cs typeface="Arial" pitchFamily="34" charset="0"/>
              </a:rPr>
              <a:t>Волгоградский новый экспериментальный </a:t>
            </a:r>
            <a:r>
              <a:rPr lang="ru-RU" b="1" dirty="0" smtClean="0">
                <a:solidFill>
                  <a:srgbClr val="000000"/>
                </a:solidFill>
                <a:latin typeface="Arial" pitchFamily="34" charset="0"/>
                <a:cs typeface="Arial" pitchFamily="34" charset="0"/>
              </a:rPr>
              <a:t>театр</a:t>
            </a: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smtClean="0">
                <a:solidFill>
                  <a:srgbClr val="000000"/>
                </a:solidFill>
                <a:latin typeface="Arial" pitchFamily="34" charset="0"/>
                <a:cs typeface="Arial" pitchFamily="34" charset="0"/>
              </a:rPr>
              <a:t>Открылся в 1989 </a:t>
            </a:r>
            <a:r>
              <a:rPr lang="ru-RU" dirty="0">
                <a:solidFill>
                  <a:srgbClr val="000000"/>
                </a:solidFill>
                <a:latin typeface="Arial" pitchFamily="34" charset="0"/>
                <a:cs typeface="Arial" pitchFamily="34" charset="0"/>
              </a:rPr>
              <a:t>году </a:t>
            </a:r>
            <a:r>
              <a:rPr lang="ru-RU" dirty="0" smtClean="0">
                <a:solidFill>
                  <a:srgbClr val="000000"/>
                </a:solidFill>
                <a:latin typeface="Arial" pitchFamily="34" charset="0"/>
                <a:cs typeface="Arial" pitchFamily="34" charset="0"/>
              </a:rPr>
              <a:t> и </a:t>
            </a:r>
            <a:r>
              <a:rPr lang="ru-RU" dirty="0">
                <a:solidFill>
                  <a:srgbClr val="000000"/>
                </a:solidFill>
                <a:latin typeface="Arial" pitchFamily="34" charset="0"/>
                <a:cs typeface="Arial" pitchFamily="34" charset="0"/>
              </a:rPr>
              <a:t>стал первым в России театром, работающим на контрактной основе. В репертуаре </a:t>
            </a:r>
            <a:r>
              <a:rPr lang="ru-RU" dirty="0" smtClean="0">
                <a:solidFill>
                  <a:srgbClr val="000000"/>
                </a:solidFill>
                <a:latin typeface="Arial" pitchFamily="34" charset="0"/>
                <a:cs typeface="Arial" pitchFamily="34" charset="0"/>
              </a:rPr>
              <a:t>театра — </a:t>
            </a:r>
            <a:r>
              <a:rPr lang="ru-RU" dirty="0">
                <a:solidFill>
                  <a:srgbClr val="000000"/>
                </a:solidFill>
                <a:latin typeface="Arial" pitchFamily="34" charset="0"/>
                <a:cs typeface="Arial" pitchFamily="34" charset="0"/>
              </a:rPr>
              <a:t>постановки по классическим русским и зарубежным произведениям, а также пьесы современных авторов. Театр преподносит классические произведения в более современной форме, не изменяя смысл.</a:t>
            </a:r>
          </a:p>
          <a:p>
            <a:pPr algn="ctr">
              <a:lnSpc>
                <a:spcPct val="110000"/>
              </a:lnSpc>
              <a:spcBef>
                <a:spcPts val="0"/>
              </a:spcBef>
              <a:spcAft>
                <a:spcPts val="0"/>
              </a:spcAft>
            </a:pPr>
            <a:r>
              <a:rPr lang="ru-RU" dirty="0">
                <a:solidFill>
                  <a:srgbClr val="000000"/>
                </a:solidFill>
                <a:latin typeface="Arial" pitchFamily="34" charset="0"/>
                <a:cs typeface="Arial" pitchFamily="34" charset="0"/>
              </a:rPr>
              <a:t>Театр занимает историческое здание, построенное на средства купца </a:t>
            </a:r>
            <a:r>
              <a:rPr lang="ru-RU" dirty="0" err="1">
                <a:solidFill>
                  <a:srgbClr val="000000"/>
                </a:solidFill>
                <a:latin typeface="Arial" pitchFamily="34" charset="0"/>
                <a:cs typeface="Arial" pitchFamily="34" charset="0"/>
              </a:rPr>
              <a:t>Репникова</a:t>
            </a:r>
            <a:r>
              <a:rPr lang="ru-RU" dirty="0">
                <a:solidFill>
                  <a:srgbClr val="000000"/>
                </a:solidFill>
                <a:latin typeface="Arial" pitchFamily="34" charset="0"/>
                <a:cs typeface="Arial" pitchFamily="34" charset="0"/>
              </a:rPr>
              <a:t>. В нём в 1915 году был основан Дом науки и искусств. Здесь находилась Царицынская библиотека, а позднее открылся первый театр</a:t>
            </a:r>
            <a:r>
              <a:rPr lang="ru-RU" dirty="0" smtClean="0">
                <a:solidFill>
                  <a:srgbClr val="000000"/>
                </a:solidFill>
                <a:latin typeface="Arial" pitchFamily="34" charset="0"/>
                <a:cs typeface="Arial" pitchFamily="34" charset="0"/>
              </a:rPr>
              <a:t>. </a:t>
            </a:r>
            <a:r>
              <a:rPr lang="ru-RU" dirty="0">
                <a:solidFill>
                  <a:srgbClr val="000000"/>
                </a:solidFill>
                <a:latin typeface="Arial" pitchFamily="34" charset="0"/>
                <a:cs typeface="Arial" pitchFamily="34" charset="0"/>
              </a:rPr>
              <a:t>С 1933 года здесь работал драматический театр имени Горького.</a:t>
            </a:r>
          </a:p>
          <a:p>
            <a:pPr algn="ctr">
              <a:lnSpc>
                <a:spcPct val="110000"/>
              </a:lnSpc>
              <a:spcBef>
                <a:spcPts val="0"/>
              </a:spcBef>
              <a:spcAft>
                <a:spcPts val="0"/>
              </a:spcAft>
            </a:pPr>
            <a:r>
              <a:rPr lang="ru-RU" dirty="0">
                <a:solidFill>
                  <a:srgbClr val="000000"/>
                </a:solidFill>
                <a:latin typeface="Arial" pitchFamily="34" charset="0"/>
                <a:cs typeface="Arial" pitchFamily="34" charset="0"/>
              </a:rPr>
              <a:t>Во время войны здание сильно пострадало. В 1952-м его реконструировали, перед фасадом выстроили массивную колоннаду с фронтоном, увенчанным скульптурами. В 2007 году перед зданием установили памятник Александру Невскому, духовному покровителю Волгограда.</a:t>
            </a:r>
            <a:endParaRPr lang="ru-RU" b="0" i="0" dirty="0">
              <a:solidFill>
                <a:srgbClr val="000000"/>
              </a:solidFill>
              <a:effectLst/>
              <a:latin typeface="Arial" pitchFamily="34" charset="0"/>
              <a:cs typeface="Arial" pitchFamily="34" charset="0"/>
            </a:endParaRPr>
          </a:p>
        </p:txBody>
      </p:sp>
      <p:pic>
        <p:nvPicPr>
          <p:cNvPr id="20482" name="Picture 2" descr="C:\Users\Пользователь\Desktop\РАБОТА Яковлева\ВЫСТАВКИ 2023\Июнь Волгоград\фото\original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41" r="7580"/>
          <a:stretch/>
        </p:blipFill>
        <p:spPr bwMode="auto">
          <a:xfrm>
            <a:off x="179512" y="1340768"/>
            <a:ext cx="5567375" cy="374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16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796136" y="188640"/>
            <a:ext cx="3187591" cy="6192688"/>
          </a:xfrm>
        </p:spPr>
        <p:txBody>
          <a:bodyPr>
            <a:normAutofit fontScale="85000" lnSpcReduction="20000"/>
          </a:bodyPr>
          <a:lstStyle/>
          <a:p>
            <a:pPr algn="ctr">
              <a:lnSpc>
                <a:spcPct val="110000"/>
              </a:lnSpc>
              <a:spcBef>
                <a:spcPts val="0"/>
              </a:spcBef>
              <a:spcAft>
                <a:spcPts val="0"/>
              </a:spcAft>
            </a:pPr>
            <a:endParaRPr lang="ru-RU"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sz="1600" b="1" dirty="0">
                <a:solidFill>
                  <a:srgbClr val="000000"/>
                </a:solidFill>
                <a:latin typeface="Arial" pitchFamily="34" charset="0"/>
                <a:cs typeface="Arial" pitchFamily="34" charset="0"/>
              </a:rPr>
              <a:t>«Танцующий» </a:t>
            </a:r>
            <a:r>
              <a:rPr lang="ru-RU" sz="1600" b="1" dirty="0" smtClean="0">
                <a:solidFill>
                  <a:srgbClr val="000000"/>
                </a:solidFill>
                <a:latin typeface="Arial" pitchFamily="34" charset="0"/>
                <a:cs typeface="Arial" pitchFamily="34" charset="0"/>
              </a:rPr>
              <a:t>мост   </a:t>
            </a: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Автомобильный мост с пешеходной зоной соединяет Волгоград с Краснослободском. Это первая часть запланированного мостового комплекса через реки Волга и Ахтуба. Сооружение до сих пор не достроено, возведена только половина моста, на месте второй части стоят только опоры. Строительство началось еще в 1996 году, а мост открыли лишь в 2009-м. Раньше переправиться через Волгу можно было только по плотине Волжской ГЭС или автомобильным паромом.</a:t>
            </a:r>
          </a:p>
          <a:p>
            <a:pPr algn="ctr">
              <a:lnSpc>
                <a:spcPct val="110000"/>
              </a:lnSpc>
              <a:spcBef>
                <a:spcPts val="0"/>
              </a:spcBef>
              <a:spcAft>
                <a:spcPts val="0"/>
              </a:spcAft>
            </a:pPr>
            <a:r>
              <a:rPr lang="ru-RU" dirty="0">
                <a:solidFill>
                  <a:srgbClr val="000000"/>
                </a:solidFill>
                <a:latin typeface="Arial" pitchFamily="34" charset="0"/>
                <a:cs typeface="Arial" pitchFamily="34" charset="0"/>
              </a:rPr>
              <a:t>Через полгода после открытия моста, во время сильных ветров, конструкцию начало раскачивать, а по мосту пошла волновая вибрация. Высота «волн» достигала одного метра. Проезд по мосту закрыли, однако в результате проверки выяснилось, что покрытие и конструкции моста не были повреждены и состояние сооружения удовлетворительное. </a:t>
            </a:r>
            <a:r>
              <a:rPr lang="ru-RU" dirty="0" smtClean="0">
                <a:solidFill>
                  <a:srgbClr val="000000"/>
                </a:solidFill>
                <a:latin typeface="Arial" pitchFamily="34" charset="0"/>
                <a:cs typeface="Arial" pitchFamily="34" charset="0"/>
              </a:rPr>
              <a:t>После </a:t>
            </a:r>
            <a:r>
              <a:rPr lang="ru-RU" dirty="0">
                <a:solidFill>
                  <a:srgbClr val="000000"/>
                </a:solidFill>
                <a:latin typeface="Arial" pitchFamily="34" charset="0"/>
                <a:cs typeface="Arial" pitchFamily="34" charset="0"/>
              </a:rPr>
              <a:t>этого волны больше не появлялись, но сооружение стали называть «танцующим», «пляшущим» и даже «пьяным» мостом. </a:t>
            </a:r>
            <a:r>
              <a:rPr lang="ru-RU" dirty="0" smtClean="0">
                <a:solidFill>
                  <a:srgbClr val="000000"/>
                </a:solidFill>
                <a:latin typeface="Arial" pitchFamily="34" charset="0"/>
                <a:cs typeface="Arial" pitchFamily="34" charset="0"/>
              </a:rPr>
              <a:t>Мост </a:t>
            </a:r>
            <a:r>
              <a:rPr lang="ru-RU" dirty="0">
                <a:solidFill>
                  <a:srgbClr val="000000"/>
                </a:solidFill>
                <a:latin typeface="Arial" pitchFamily="34" charset="0"/>
                <a:cs typeface="Arial" pitchFamily="34" charset="0"/>
              </a:rPr>
              <a:t>считается безопасным для любого вида транспорта.</a:t>
            </a:r>
          </a:p>
          <a:p>
            <a:pPr algn="ctr">
              <a:lnSpc>
                <a:spcPct val="110000"/>
              </a:lnSpc>
              <a:spcBef>
                <a:spcPts val="0"/>
              </a:spcBef>
              <a:spcAft>
                <a:spcPts val="0"/>
              </a:spcAft>
            </a:pPr>
            <a:r>
              <a:rPr lang="ru-RU" dirty="0">
                <a:solidFill>
                  <a:srgbClr val="000000"/>
                </a:solidFill>
                <a:latin typeface="Arial" pitchFamily="34" charset="0"/>
                <a:cs typeface="Arial" pitchFamily="34" charset="0"/>
              </a:rPr>
              <a:t>При создании моста была создана уникальная конструкция опор с конструктивным разделением вертикальной и горизонтальной нагрузки. Длина моста составляет 2 514 метров. </a:t>
            </a:r>
            <a:endParaRPr lang="ru-RU" b="0" i="0" dirty="0">
              <a:solidFill>
                <a:srgbClr val="000000"/>
              </a:solidFill>
              <a:effectLst/>
              <a:latin typeface="Arial" pitchFamily="34" charset="0"/>
              <a:cs typeface="Arial" pitchFamily="34" charset="0"/>
            </a:endParaRPr>
          </a:p>
        </p:txBody>
      </p:sp>
      <p:pic>
        <p:nvPicPr>
          <p:cNvPr id="21506" name="Picture 2" descr="C:\Users\Пользователь\Desktop\РАБОТА Яковлева\ВЫСТАВКИ 2023\Июнь Волгоград\фото\f_czA2LnJhZGlrYWwucnUvaTE3OS8xNjA4LzFjL2ZkYzk1ODhiNGQ4YS5qcGc_X19pZD04MjQ2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24208"/>
            <a:ext cx="5400600" cy="366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29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26505" y="404664"/>
            <a:ext cx="3187591" cy="6192688"/>
          </a:xfrm>
        </p:spPr>
        <p:txBody>
          <a:bodyPr>
            <a:normAutofit fontScale="92500" lnSpcReduction="10000"/>
          </a:bodyPr>
          <a:lstStyle/>
          <a:p>
            <a:pPr algn="ctr">
              <a:lnSpc>
                <a:spcPct val="110000"/>
              </a:lnSpc>
              <a:spcBef>
                <a:spcPts val="0"/>
              </a:spcBef>
              <a:spcAft>
                <a:spcPts val="0"/>
              </a:spcAft>
            </a:pPr>
            <a:endParaRPr lang="ru-RU" sz="1500" b="1" dirty="0" smtClean="0">
              <a:solidFill>
                <a:srgbClr val="000000"/>
              </a:solidFill>
              <a:latin typeface="Arial" pitchFamily="34" charset="0"/>
              <a:cs typeface="Arial" pitchFamily="34" charset="0"/>
            </a:endParaRPr>
          </a:p>
          <a:p>
            <a:pPr algn="ctr">
              <a:lnSpc>
                <a:spcPct val="110000"/>
              </a:lnSpc>
              <a:spcBef>
                <a:spcPts val="0"/>
              </a:spcBef>
              <a:spcAft>
                <a:spcPts val="0"/>
              </a:spcAft>
            </a:pPr>
            <a:r>
              <a:rPr lang="ru-RU" sz="1500" b="1" dirty="0">
                <a:solidFill>
                  <a:srgbClr val="000000"/>
                </a:solidFill>
                <a:latin typeface="Arial" pitchFamily="34" charset="0"/>
                <a:cs typeface="Arial" pitchFamily="34" charset="0"/>
              </a:rPr>
              <a:t>Казачий </a:t>
            </a:r>
            <a:r>
              <a:rPr lang="ru-RU" sz="1500" b="1" dirty="0" smtClean="0">
                <a:solidFill>
                  <a:srgbClr val="000000"/>
                </a:solidFill>
                <a:latin typeface="Arial" pitchFamily="34" charset="0"/>
                <a:cs typeface="Arial" pitchFamily="34" charset="0"/>
              </a:rPr>
              <a:t>театр</a:t>
            </a: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dirty="0">
                <a:solidFill>
                  <a:srgbClr val="000000"/>
                </a:solidFill>
                <a:latin typeface="Arial" pitchFamily="34" charset="0"/>
                <a:cs typeface="Arial" pitchFamily="34" charset="0"/>
              </a:rPr>
              <a:t>В 1992 году в городе был создан Донской казачий театр. Это один из первых русских профессиональных коллективов, следовавший традициям донского казачества. Театр неоднократно побеждал на международных фестивалях. Репертуар представлен спектаклями на основе фольклора, а также русскими классическими и современными постановками, детскими сказками и представлениями для молодежи.</a:t>
            </a:r>
          </a:p>
          <a:p>
            <a:pPr algn="ctr">
              <a:lnSpc>
                <a:spcPct val="110000"/>
              </a:lnSpc>
              <a:spcBef>
                <a:spcPts val="0"/>
              </a:spcBef>
              <a:spcAft>
                <a:spcPts val="0"/>
              </a:spcAft>
            </a:pPr>
            <a:r>
              <a:rPr lang="ru-RU" dirty="0">
                <a:solidFill>
                  <a:srgbClr val="000000"/>
                </a:solidFill>
                <a:latin typeface="Arial" pitchFamily="34" charset="0"/>
                <a:cs typeface="Arial" pitchFamily="34" charset="0"/>
              </a:rPr>
              <a:t>Театр расположен в уникальном здании — памятнике архитектуры XIX века. Оно было возведено на средства купца Александра </a:t>
            </a:r>
            <a:r>
              <a:rPr lang="ru-RU" dirty="0" err="1">
                <a:solidFill>
                  <a:srgbClr val="000000"/>
                </a:solidFill>
                <a:latin typeface="Arial" pitchFamily="34" charset="0"/>
                <a:cs typeface="Arial" pitchFamily="34" charset="0"/>
              </a:rPr>
              <a:t>Шлыкова</a:t>
            </a:r>
            <a:r>
              <a:rPr lang="ru-RU" dirty="0">
                <a:solidFill>
                  <a:srgbClr val="000000"/>
                </a:solidFill>
                <a:latin typeface="Arial" pitchFamily="34" charset="0"/>
                <a:cs typeface="Arial" pitchFamily="34" charset="0"/>
              </a:rPr>
              <a:t> в 1862 году, а 5 сентября 1910 года в нём открылась женская гимназия №4. После войны от прекрасного здания остались лишь стены и перекрытия цокольного этажа. Позже его восстановили и в 1952 году открыли в нём кинотеатр «Гвардеец». В 1994-м здание передали Казачьему театру.</a:t>
            </a:r>
            <a:endParaRPr lang="ru-RU" b="0" i="0" dirty="0">
              <a:solidFill>
                <a:srgbClr val="000000"/>
              </a:solidFill>
              <a:effectLst/>
              <a:latin typeface="Arial" pitchFamily="34" charset="0"/>
              <a:cs typeface="Arial" pitchFamily="34" charset="0"/>
            </a:endParaRPr>
          </a:p>
        </p:txBody>
      </p:sp>
      <p:pic>
        <p:nvPicPr>
          <p:cNvPr id="22530" name="Picture 2" descr="C:\Users\Пользователь\Desktop\РАБОТА Яковлева\ВЫСТАВКИ 2023\Июнь Волгоград\фото\129775-20221112-25883-1qka4l8.pfd8.jpg"/>
          <p:cNvPicPr>
            <a:picLocks noChangeAspect="1" noChangeArrowheads="1"/>
          </p:cNvPicPr>
          <p:nvPr/>
        </p:nvPicPr>
        <p:blipFill rotWithShape="1">
          <a:blip r:embed="rId2">
            <a:extLst>
              <a:ext uri="{28A0092B-C50C-407E-A947-70E740481C1C}">
                <a14:useLocalDpi xmlns:a14="http://schemas.microsoft.com/office/drawing/2010/main" val="0"/>
              </a:ext>
            </a:extLst>
          </a:blip>
          <a:srcRect r="10122" b="5024"/>
          <a:stretch/>
        </p:blipFill>
        <p:spPr bwMode="auto">
          <a:xfrm>
            <a:off x="179512" y="1109989"/>
            <a:ext cx="562181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3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26505" y="404664"/>
            <a:ext cx="3187591" cy="6192688"/>
          </a:xfrm>
        </p:spPr>
        <p:txBody>
          <a:bodyPr>
            <a:normAutofit fontScale="70000" lnSpcReduction="20000"/>
          </a:bodyPr>
          <a:lstStyle/>
          <a:p>
            <a:pPr algn="ctr">
              <a:lnSpc>
                <a:spcPct val="110000"/>
              </a:lnSpc>
              <a:spcBef>
                <a:spcPts val="0"/>
              </a:spcBef>
              <a:spcAft>
                <a:spcPts val="0"/>
              </a:spcAft>
            </a:pPr>
            <a:endParaRPr lang="ru-RU" sz="1500" b="1" dirty="0" smtClean="0">
              <a:solidFill>
                <a:srgbClr val="000000"/>
              </a:solidFill>
              <a:latin typeface="Arial" pitchFamily="34" charset="0"/>
              <a:cs typeface="Arial" pitchFamily="34" charset="0"/>
            </a:endParaRPr>
          </a:p>
          <a:p>
            <a:pPr algn="ctr">
              <a:lnSpc>
                <a:spcPct val="120000"/>
              </a:lnSpc>
              <a:spcBef>
                <a:spcPts val="0"/>
              </a:spcBef>
              <a:spcAft>
                <a:spcPts val="0"/>
              </a:spcAft>
            </a:pPr>
            <a:r>
              <a:rPr lang="ru-RU" sz="1600" b="1" dirty="0">
                <a:solidFill>
                  <a:srgbClr val="000000"/>
                </a:solidFill>
                <a:latin typeface="Arial" pitchFamily="34" charset="0"/>
                <a:cs typeface="Arial" pitchFamily="34" charset="0"/>
              </a:rPr>
              <a:t>Храм Иоанна </a:t>
            </a:r>
            <a:r>
              <a:rPr lang="ru-RU" sz="1600" b="1" dirty="0" smtClean="0">
                <a:solidFill>
                  <a:srgbClr val="000000"/>
                </a:solidFill>
                <a:latin typeface="Arial" pitchFamily="34" charset="0"/>
                <a:cs typeface="Arial" pitchFamily="34" charset="0"/>
              </a:rPr>
              <a:t>Предтечи</a:t>
            </a:r>
          </a:p>
          <a:p>
            <a:pPr algn="ctr">
              <a:lnSpc>
                <a:spcPct val="120000"/>
              </a:lnSpc>
              <a:spcBef>
                <a:spcPts val="0"/>
              </a:spcBef>
              <a:spcAft>
                <a:spcPts val="0"/>
              </a:spcAft>
            </a:pPr>
            <a:endParaRPr lang="ru-RU" sz="1600" b="1" dirty="0">
              <a:solidFill>
                <a:srgbClr val="000000"/>
              </a:solidFill>
              <a:latin typeface="Arial" pitchFamily="34" charset="0"/>
              <a:cs typeface="Arial" pitchFamily="34" charset="0"/>
            </a:endParaRPr>
          </a:p>
          <a:p>
            <a:pPr algn="ctr">
              <a:lnSpc>
                <a:spcPct val="120000"/>
              </a:lnSpc>
              <a:spcBef>
                <a:spcPts val="0"/>
              </a:spcBef>
              <a:spcAft>
                <a:spcPts val="0"/>
              </a:spcAft>
            </a:pPr>
            <a:r>
              <a:rPr lang="ru-RU" sz="1600" dirty="0">
                <a:solidFill>
                  <a:srgbClr val="000000"/>
                </a:solidFill>
                <a:latin typeface="Arial" pitchFamily="34" charset="0"/>
                <a:cs typeface="Arial" pitchFamily="34" charset="0"/>
              </a:rPr>
              <a:t>Самый известный православный храм </a:t>
            </a:r>
            <a:r>
              <a:rPr lang="ru-RU" sz="1600" dirty="0" smtClean="0">
                <a:solidFill>
                  <a:srgbClr val="000000"/>
                </a:solidFill>
                <a:latin typeface="Arial" pitchFamily="34" charset="0"/>
                <a:cs typeface="Arial" pitchFamily="34" charset="0"/>
              </a:rPr>
              <a:t>Волгограда. Первый </a:t>
            </a:r>
            <a:r>
              <a:rPr lang="ru-RU" sz="1600" dirty="0">
                <a:solidFill>
                  <a:srgbClr val="000000"/>
                </a:solidFill>
                <a:latin typeface="Arial" pitchFamily="34" charset="0"/>
                <a:cs typeface="Arial" pitchFamily="34" charset="0"/>
              </a:rPr>
              <a:t>деревянный храм в честь одного из самых почитаемых на Руси святых возвели в XVI веке при основании крепости. По одной из версий, основать церковь святого пророка Иоанна Предтечи приказал Иван Грозный. После переноса крепости на другой берег реки в 1608 году вновь заложили и храм, который сгорел вместе со всеми деревянными постройками в городе.</a:t>
            </a:r>
          </a:p>
          <a:p>
            <a:pPr algn="ctr">
              <a:lnSpc>
                <a:spcPct val="120000"/>
              </a:lnSpc>
              <a:spcBef>
                <a:spcPts val="0"/>
              </a:spcBef>
              <a:spcAft>
                <a:spcPts val="0"/>
              </a:spcAft>
            </a:pPr>
            <a:r>
              <a:rPr lang="ru-RU" sz="1600" dirty="0">
                <a:solidFill>
                  <a:srgbClr val="000000"/>
                </a:solidFill>
                <a:latin typeface="Arial" pitchFamily="34" charset="0"/>
                <a:cs typeface="Arial" pitchFamily="34" charset="0"/>
              </a:rPr>
              <a:t>Новый деревянный храм в византийском стиле выстроили предположительно в 1664 году при женском </a:t>
            </a:r>
            <a:r>
              <a:rPr lang="ru-RU" sz="1600" dirty="0" err="1">
                <a:solidFill>
                  <a:srgbClr val="000000"/>
                </a:solidFill>
                <a:latin typeface="Arial" pitchFamily="34" charset="0"/>
                <a:cs typeface="Arial" pitchFamily="34" charset="0"/>
              </a:rPr>
              <a:t>Иоанно</a:t>
            </a:r>
            <a:r>
              <a:rPr lang="ru-RU" sz="1600" dirty="0">
                <a:solidFill>
                  <a:srgbClr val="000000"/>
                </a:solidFill>
                <a:latin typeface="Arial" pitchFamily="34" charset="0"/>
                <a:cs typeface="Arial" pitchFamily="34" charset="0"/>
              </a:rPr>
              <a:t>-Предтеченском монастыре. Позже обветшавшее строение разобрали и в 1704-м по велению Петра I построили новый храм в форме восьмерика на четверике, который стал первым каменным зданием Царицыно. Для строительства использовали кирпичи с развалин дворца хана Батыя, которые привозили стрельцы крепостного гарнизона. В 1722 году к храму пристроили Петропавловский придел. Позднее появился придел во имя Корсунской иконы Божьей Матери.</a:t>
            </a:r>
          </a:p>
          <a:p>
            <a:pPr algn="ctr">
              <a:lnSpc>
                <a:spcPct val="120000"/>
              </a:lnSpc>
              <a:spcBef>
                <a:spcPts val="0"/>
              </a:spcBef>
              <a:spcAft>
                <a:spcPts val="0"/>
              </a:spcAft>
            </a:pPr>
            <a:r>
              <a:rPr lang="ru-RU" sz="1600" dirty="0">
                <a:solidFill>
                  <a:srgbClr val="000000"/>
                </a:solidFill>
                <a:latin typeface="Arial" pitchFamily="34" charset="0"/>
                <a:cs typeface="Arial" pitchFamily="34" charset="0"/>
              </a:rPr>
              <a:t>В 1930-х церковь разграбили и взорвали, а на её месте выстроили ресторан. В 2000-м, примерно в ста метрах от руин старого здания, храм восстановили. Сейчас это подворье Дубовского Свято-Вознесенского женского монастыря. В приходе есть библиотека и воскресная школа.</a:t>
            </a:r>
            <a:endParaRPr lang="ru-RU" sz="1600" b="0" i="0" dirty="0">
              <a:solidFill>
                <a:srgbClr val="000000"/>
              </a:solidFill>
              <a:effectLst/>
              <a:latin typeface="Arial" pitchFamily="34" charset="0"/>
              <a:cs typeface="Arial" pitchFamily="34" charset="0"/>
            </a:endParaRPr>
          </a:p>
        </p:txBody>
      </p:sp>
      <p:pic>
        <p:nvPicPr>
          <p:cNvPr id="23554" name="Picture 2" descr="C:\Users\Пользователь\Desktop\РАБОТА Яковлева\ВЫСТАВКИ 2023\Июнь Волгоград\фото\volgograd (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04" y="1268760"/>
            <a:ext cx="5675784" cy="425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3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26505" y="404664"/>
            <a:ext cx="3187591" cy="6192688"/>
          </a:xfrm>
        </p:spPr>
        <p:txBody>
          <a:bodyPr>
            <a:normAutofit/>
          </a:bodyPr>
          <a:lstStyle/>
          <a:p>
            <a:pPr algn="ctr">
              <a:lnSpc>
                <a:spcPct val="110000"/>
              </a:lnSpc>
              <a:spcBef>
                <a:spcPts val="0"/>
              </a:spcBef>
              <a:spcAft>
                <a:spcPts val="0"/>
              </a:spcAft>
            </a:pPr>
            <a:endParaRPr lang="ru-RU" sz="1500" b="1" dirty="0" smtClean="0">
              <a:solidFill>
                <a:srgbClr val="000000"/>
              </a:solidFill>
              <a:latin typeface="Arial" pitchFamily="34" charset="0"/>
              <a:cs typeface="Arial" pitchFamily="34" charset="0"/>
            </a:endParaRPr>
          </a:p>
          <a:p>
            <a:pPr algn="ctr">
              <a:spcBef>
                <a:spcPts val="0"/>
              </a:spcBef>
              <a:spcAft>
                <a:spcPts val="0"/>
              </a:spcAft>
            </a:pPr>
            <a:r>
              <a:rPr lang="ru-RU" b="1" dirty="0">
                <a:solidFill>
                  <a:srgbClr val="000000"/>
                </a:solidFill>
                <a:latin typeface="Arial" pitchFamily="34" charset="0"/>
                <a:cs typeface="Arial" pitchFamily="34" charset="0"/>
              </a:rPr>
              <a:t>Александро-Невский </a:t>
            </a:r>
            <a:r>
              <a:rPr lang="ru-RU" b="1" dirty="0" smtClean="0">
                <a:solidFill>
                  <a:srgbClr val="000000"/>
                </a:solidFill>
                <a:latin typeface="Arial" pitchFamily="34" charset="0"/>
                <a:cs typeface="Arial" pitchFamily="34" charset="0"/>
              </a:rPr>
              <a:t>собор</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Александро-Невский собор был построен и освящен в 1918 году, но после прихода большевиков к власти служения полностью прекратились. Через несколько лет храм и вовсе уничтожили, но не во время Сталинградской битвы, а в мирные 1930-е в ходе борьбы с религией на территории СССР. Прошло больше 80 лет, прежде чем появились первые подвижки в вопросе о восстановлении святыни. В 2016 году началось строительство нового Александро-Невского собора, который освятили и открыли для прихожан совсем недавно — в сентябре 2021 года. Красота и масштабы храма поистине поражают, ведь на его фоне соседние здания кажутся просто крошечными. Обязательно рекомендуем взглянуть на собор со стороны и изнутри: иконостас и настенные росписи вряд ли оставят кого-либо равнодушным.</a:t>
            </a:r>
            <a:endParaRPr lang="ru-RU" b="0" i="0" dirty="0">
              <a:solidFill>
                <a:srgbClr val="000000"/>
              </a:solidFill>
              <a:effectLst/>
              <a:latin typeface="Arial" pitchFamily="34" charset="0"/>
              <a:cs typeface="Arial" pitchFamily="34" charset="0"/>
            </a:endParaRPr>
          </a:p>
        </p:txBody>
      </p:sp>
      <p:pic>
        <p:nvPicPr>
          <p:cNvPr id="24578" name="Picture 2" descr="C:\Users\Пользователь\Desktop\РАБОТА Яковлева\ВЫСТАВКИ 2023\Июнь Волгоград\фото\sobor_A_Nevsk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576064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140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724128" y="1052736"/>
            <a:ext cx="3187591" cy="5302385"/>
          </a:xfrm>
        </p:spPr>
        <p:txBody>
          <a:bodyPr>
            <a:noAutofit/>
          </a:bodyPr>
          <a:lstStyle/>
          <a:p>
            <a:pPr algn="ctr">
              <a:spcBef>
                <a:spcPts val="0"/>
              </a:spcBef>
              <a:spcAft>
                <a:spcPts val="0"/>
              </a:spcAft>
            </a:pPr>
            <a:r>
              <a:rPr lang="ru-RU" b="1" dirty="0">
                <a:solidFill>
                  <a:srgbClr val="000000"/>
                </a:solidFill>
                <a:latin typeface="Arial" pitchFamily="34" charset="0"/>
                <a:cs typeface="Arial" pitchFamily="34" charset="0"/>
              </a:rPr>
              <a:t>Парк и интерактивный музей «Россия — моя история</a:t>
            </a:r>
            <a:r>
              <a:rPr lang="ru-RU" b="1" dirty="0" smtClean="0">
                <a:solidFill>
                  <a:srgbClr val="000000"/>
                </a:solidFill>
                <a:latin typeface="Arial" pitchFamily="34" charset="0"/>
                <a:cs typeface="Arial" pitchFamily="34" charset="0"/>
              </a:rPr>
              <a:t>»</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Парки и музеи в рамках проекта «Россия — моя история» открылись в нескольких городах страны, в том числе и в Волгограде. Считается, что само понятие русской государственности возникло в 862 году, тогда же на престол взошли и первые представители династии Рюриковичей. Именно об историческом периоде с 862 года и до наших дней вам расскажет интерактивный музей «Россия — моя история». Вся информация подается в увлекательной форме, а с помощью современных технологий знакомство с ушедшими эпохами будет интересным и разнообразным. </a:t>
            </a:r>
            <a:endParaRPr lang="ru-RU" b="0" i="0" dirty="0">
              <a:solidFill>
                <a:srgbClr val="000000"/>
              </a:solidFill>
              <a:effectLst/>
              <a:latin typeface="Arial" pitchFamily="34" charset="0"/>
              <a:cs typeface="Arial" pitchFamily="34" charset="0"/>
            </a:endParaRPr>
          </a:p>
        </p:txBody>
      </p:sp>
      <p:pic>
        <p:nvPicPr>
          <p:cNvPr id="25602" name="Picture 2" descr="C:\Users\Пользователь\Desktop\РАБОТА Яковлева\ВЫСТАВКИ 2023\Июнь Волгоград\фото\1559646602_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549107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02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34954" y="548680"/>
            <a:ext cx="3187591" cy="6094473"/>
          </a:xfrm>
        </p:spPr>
        <p:txBody>
          <a:bodyPr>
            <a:noAutofit/>
          </a:bodyPr>
          <a:lstStyle/>
          <a:p>
            <a:pPr algn="ctr">
              <a:spcBef>
                <a:spcPts val="0"/>
              </a:spcBef>
              <a:spcAft>
                <a:spcPts val="0"/>
              </a:spcAft>
            </a:pPr>
            <a:r>
              <a:rPr lang="ru-RU" b="1" dirty="0">
                <a:solidFill>
                  <a:srgbClr val="000000"/>
                </a:solidFill>
                <a:latin typeface="Arial" pitchFamily="34" charset="0"/>
                <a:cs typeface="Arial" pitchFamily="34" charset="0"/>
              </a:rPr>
              <a:t>Волго-Донской </a:t>
            </a:r>
            <a:r>
              <a:rPr lang="ru-RU" b="1" dirty="0" smtClean="0">
                <a:solidFill>
                  <a:srgbClr val="000000"/>
                </a:solidFill>
                <a:latin typeface="Arial" pitchFamily="34" charset="0"/>
                <a:cs typeface="Arial" pitchFamily="34" charset="0"/>
              </a:rPr>
              <a:t>канал</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dirty="0">
                <a:solidFill>
                  <a:srgbClr val="000000"/>
                </a:solidFill>
                <a:latin typeface="Arial" pitchFamily="34" charset="0"/>
                <a:cs typeface="Arial" pitchFamily="34" charset="0"/>
              </a:rPr>
              <a:t>Волго-Донской судоходный канал соединяет Волгу и Дон на </a:t>
            </a:r>
            <a:r>
              <a:rPr lang="ru-RU" dirty="0" err="1">
                <a:solidFill>
                  <a:srgbClr val="000000"/>
                </a:solidFill>
                <a:latin typeface="Arial" pitchFamily="34" charset="0"/>
                <a:cs typeface="Arial" pitchFamily="34" charset="0"/>
              </a:rPr>
              <a:t>волгодонском</a:t>
            </a:r>
            <a:r>
              <a:rPr lang="ru-RU" dirty="0">
                <a:solidFill>
                  <a:srgbClr val="000000"/>
                </a:solidFill>
                <a:latin typeface="Arial" pitchFamily="34" charset="0"/>
                <a:cs typeface="Arial" pitchFamily="34" charset="0"/>
              </a:rPr>
              <a:t> перешейке, а его длина составляет 101 км. </a:t>
            </a:r>
            <a:r>
              <a:rPr lang="ru-RU" dirty="0" smtClean="0">
                <a:solidFill>
                  <a:srgbClr val="000000"/>
                </a:solidFill>
                <a:latin typeface="Arial" pitchFamily="34" charset="0"/>
                <a:cs typeface="Arial" pitchFamily="34" charset="0"/>
              </a:rPr>
              <a:t>Строительство </a:t>
            </a:r>
            <a:r>
              <a:rPr lang="ru-RU" dirty="0">
                <a:solidFill>
                  <a:srgbClr val="000000"/>
                </a:solidFill>
                <a:latin typeface="Arial" pitchFamily="34" charset="0"/>
                <a:cs typeface="Arial" pitchFamily="34" charset="0"/>
              </a:rPr>
              <a:t>началось </a:t>
            </a:r>
            <a:r>
              <a:rPr lang="ru-RU" dirty="0" smtClean="0">
                <a:solidFill>
                  <a:srgbClr val="000000"/>
                </a:solidFill>
                <a:latin typeface="Arial" pitchFamily="34" charset="0"/>
                <a:cs typeface="Arial" pitchFamily="34" charset="0"/>
              </a:rPr>
              <a:t>в 1948 г. </a:t>
            </a:r>
            <a:r>
              <a:rPr lang="ru-RU" dirty="0">
                <a:solidFill>
                  <a:srgbClr val="000000"/>
                </a:solidFill>
                <a:latin typeface="Arial" pitchFamily="34" charset="0"/>
                <a:cs typeface="Arial" pitchFamily="34" charset="0"/>
              </a:rPr>
              <a:t>Это была одна из самых грандиозных строек века. К строительным работам были привлечены немецкие военнопленные, студенты и выпускники учебных заведений, демобилизованные солдаты и заключенные. Всего в работах были заняты около одного миллиона человек, а канал прорыли за 3,5 года</a:t>
            </a:r>
            <a:r>
              <a:rPr lang="ru-RU" dirty="0" smtClean="0">
                <a:solidFill>
                  <a:srgbClr val="000000"/>
                </a:solidFill>
                <a:latin typeface="Arial" pitchFamily="34" charset="0"/>
                <a:cs typeface="Arial" pitchFamily="34" charset="0"/>
              </a:rPr>
              <a:t>.. </a:t>
            </a:r>
            <a:r>
              <a:rPr lang="ru-RU" dirty="0">
                <a:solidFill>
                  <a:srgbClr val="000000"/>
                </a:solidFill>
                <a:latin typeface="Arial" pitchFamily="34" charset="0"/>
                <a:cs typeface="Arial" pitchFamily="34" charset="0"/>
              </a:rPr>
              <a:t>31 мая 1952 года воды рек Волга и Дон слились, и началось движение судов.</a:t>
            </a:r>
          </a:p>
          <a:p>
            <a:pPr algn="ctr">
              <a:spcBef>
                <a:spcPts val="0"/>
              </a:spcBef>
              <a:spcAft>
                <a:spcPts val="0"/>
              </a:spcAft>
            </a:pPr>
            <a:r>
              <a:rPr lang="ru-RU" dirty="0">
                <a:solidFill>
                  <a:srgbClr val="000000"/>
                </a:solidFill>
                <a:latin typeface="Arial" pitchFamily="34" charset="0"/>
                <a:cs typeface="Arial" pitchFamily="34" charset="0"/>
              </a:rPr>
              <a:t>Главной достопримечательностью канала является белоснежная Триумфальная арка высотой 40 метров, расположенная над главным шлюзом № 1. </a:t>
            </a:r>
            <a:endParaRPr lang="ru-RU" b="0" i="0" dirty="0">
              <a:solidFill>
                <a:srgbClr val="000000"/>
              </a:solidFill>
              <a:effectLst/>
              <a:latin typeface="Arial" pitchFamily="34" charset="0"/>
              <a:cs typeface="Arial" pitchFamily="34" charset="0"/>
            </a:endParaRPr>
          </a:p>
        </p:txBody>
      </p:sp>
      <p:pic>
        <p:nvPicPr>
          <p:cNvPr id="26626" name="Picture 2" descr="C:\Users\Пользователь\Desktop\РАБОТА Яковлева\ВЫСТАВКИ 2023\Июнь Волгоград\фото\07.jpg"/>
          <p:cNvPicPr>
            <a:picLocks noChangeAspect="1" noChangeArrowheads="1"/>
          </p:cNvPicPr>
          <p:nvPr/>
        </p:nvPicPr>
        <p:blipFill rotWithShape="1">
          <a:blip r:embed="rId2">
            <a:extLst>
              <a:ext uri="{28A0092B-C50C-407E-A947-70E740481C1C}">
                <a14:useLocalDpi xmlns:a14="http://schemas.microsoft.com/office/drawing/2010/main" val="0"/>
              </a:ext>
            </a:extLst>
          </a:blip>
          <a:srcRect r="4662"/>
          <a:stretch/>
        </p:blipFill>
        <p:spPr bwMode="auto">
          <a:xfrm>
            <a:off x="179512" y="1122564"/>
            <a:ext cx="576923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2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84776" cy="720080"/>
          </a:xfrm>
        </p:spPr>
        <p:txBody>
          <a:bodyPr/>
          <a:lstStyle/>
          <a:p>
            <a:pPr marL="0" indent="0" algn="ctr">
              <a:buNone/>
            </a:pPr>
            <a:r>
              <a:rPr lang="ru-RU" sz="2400" dirty="0" smtClean="0">
                <a:solidFill>
                  <a:schemeClr val="tx1">
                    <a:lumMod val="95000"/>
                    <a:lumOff val="5000"/>
                  </a:schemeClr>
                </a:solidFill>
                <a:latin typeface="Arial" pitchFamily="34" charset="0"/>
                <a:cs typeface="Arial" pitchFamily="34" charset="0"/>
              </a:rPr>
              <a:t>Участники велопробега в Симферополе </a:t>
            </a:r>
            <a:endParaRPr lang="ru-RU" sz="2400" dirty="0">
              <a:solidFill>
                <a:schemeClr val="tx1">
                  <a:lumMod val="95000"/>
                  <a:lumOff val="5000"/>
                </a:schemeClr>
              </a:solidFill>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14" y="1412776"/>
            <a:ext cx="6570128" cy="492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62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467544" y="332656"/>
            <a:ext cx="8064896" cy="6094473"/>
          </a:xfrm>
        </p:spPr>
        <p:txBody>
          <a:bodyPr>
            <a:noAutofit/>
          </a:bodyPr>
          <a:lstStyle/>
          <a:p>
            <a:pPr algn="just">
              <a:spcBef>
                <a:spcPts val="0"/>
              </a:spcBef>
              <a:spcAft>
                <a:spcPts val="0"/>
              </a:spcAft>
            </a:pPr>
            <a:endParaRPr lang="ru-RU" sz="2000" b="0" i="0" dirty="0" smtClean="0">
              <a:solidFill>
                <a:srgbClr val="000000"/>
              </a:solidFill>
              <a:effectLst/>
              <a:latin typeface="Arial" pitchFamily="34" charset="0"/>
              <a:cs typeface="Arial" pitchFamily="34" charset="0"/>
            </a:endParaRPr>
          </a:p>
          <a:p>
            <a:pPr algn="just">
              <a:spcBef>
                <a:spcPts val="0"/>
              </a:spcBef>
              <a:spcAft>
                <a:spcPts val="0"/>
              </a:spcAft>
            </a:pPr>
            <a:r>
              <a:rPr lang="ru-RU" sz="2000" dirty="0" smtClean="0">
                <a:solidFill>
                  <a:srgbClr val="000000"/>
                </a:solidFill>
                <a:latin typeface="Arial" pitchFamily="34" charset="0"/>
                <a:cs typeface="Arial" pitchFamily="34" charset="0"/>
              </a:rPr>
              <a:t>Музей истории города Симферополя</a:t>
            </a: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endParaRPr lang="ru-RU" sz="2000" dirty="0" smtClean="0">
              <a:solidFill>
                <a:srgbClr val="000000"/>
              </a:solidFill>
              <a:latin typeface="Arial" pitchFamily="34" charset="0"/>
              <a:cs typeface="Arial" pitchFamily="34" charset="0"/>
            </a:endParaRP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r>
              <a:rPr lang="ru-RU" sz="2000" b="0" i="0" dirty="0" smtClean="0">
                <a:solidFill>
                  <a:srgbClr val="000000"/>
                </a:solidFill>
                <a:effectLst/>
                <a:latin typeface="Arial" pitchFamily="34" charset="0"/>
                <a:cs typeface="Arial" pitchFamily="34" charset="0"/>
              </a:rPr>
              <a:t>Над презентацией работали:</a:t>
            </a: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r>
              <a:rPr lang="ru-RU" sz="2000" b="0" i="0" dirty="0" smtClean="0">
                <a:solidFill>
                  <a:srgbClr val="000000"/>
                </a:solidFill>
                <a:effectLst/>
                <a:latin typeface="Arial" pitchFamily="34" charset="0"/>
                <a:cs typeface="Arial" pitchFamily="34" charset="0"/>
              </a:rPr>
              <a:t>Яковлева Т.В. – начальник отдела по научно-просветительской работе</a:t>
            </a: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endParaRPr lang="ru-RU" sz="2000" b="0" i="0" dirty="0" smtClean="0">
              <a:solidFill>
                <a:srgbClr val="000000"/>
              </a:solidFill>
              <a:effectLst/>
              <a:latin typeface="Arial" pitchFamily="34" charset="0"/>
              <a:cs typeface="Arial" pitchFamily="34" charset="0"/>
            </a:endParaRP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endParaRPr lang="ru-RU" sz="2000" b="0" i="0" dirty="0" smtClean="0">
              <a:solidFill>
                <a:srgbClr val="000000"/>
              </a:solidFill>
              <a:effectLst/>
              <a:latin typeface="Arial" pitchFamily="34" charset="0"/>
              <a:cs typeface="Arial" pitchFamily="34" charset="0"/>
            </a:endParaRP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endParaRPr lang="ru-RU" sz="2000" b="0" i="0" dirty="0" smtClean="0">
              <a:solidFill>
                <a:srgbClr val="000000"/>
              </a:solidFill>
              <a:effectLst/>
              <a:latin typeface="Arial" pitchFamily="34" charset="0"/>
              <a:cs typeface="Arial" pitchFamily="34" charset="0"/>
            </a:endParaRPr>
          </a:p>
          <a:p>
            <a:pPr algn="just">
              <a:spcBef>
                <a:spcPts val="0"/>
              </a:spcBef>
              <a:spcAft>
                <a:spcPts val="0"/>
              </a:spcAft>
            </a:pPr>
            <a:endParaRPr lang="ru-RU" sz="2000" dirty="0">
              <a:solidFill>
                <a:srgbClr val="000000"/>
              </a:solidFill>
              <a:latin typeface="Arial" pitchFamily="34" charset="0"/>
              <a:cs typeface="Arial" pitchFamily="34" charset="0"/>
            </a:endParaRPr>
          </a:p>
          <a:p>
            <a:pPr algn="just">
              <a:spcBef>
                <a:spcPts val="0"/>
              </a:spcBef>
              <a:spcAft>
                <a:spcPts val="0"/>
              </a:spcAft>
            </a:pPr>
            <a:endParaRPr lang="ru-RU" sz="2000" b="0" i="0" dirty="0" smtClean="0">
              <a:solidFill>
                <a:srgbClr val="000000"/>
              </a:solidFill>
              <a:effectLst/>
              <a:latin typeface="Arial" pitchFamily="34" charset="0"/>
              <a:cs typeface="Arial" pitchFamily="34" charset="0"/>
            </a:endParaRPr>
          </a:p>
          <a:p>
            <a:pPr algn="just">
              <a:spcBef>
                <a:spcPts val="0"/>
              </a:spcBef>
              <a:spcAft>
                <a:spcPts val="0"/>
              </a:spcAft>
            </a:pPr>
            <a:r>
              <a:rPr lang="ru-RU" sz="2000" dirty="0" smtClean="0">
                <a:solidFill>
                  <a:srgbClr val="000000"/>
                </a:solidFill>
                <a:latin typeface="Arial" pitchFamily="34" charset="0"/>
                <a:cs typeface="Arial" pitchFamily="34" charset="0"/>
              </a:rPr>
              <a:t>Симферополь, 2023 г. </a:t>
            </a:r>
            <a:endParaRPr lang="ru-RU" sz="2000" b="0" i="0" dirty="0">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363105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548680"/>
            <a:ext cx="8291264" cy="5760640"/>
          </a:xfrm>
        </p:spPr>
        <p:txBody>
          <a:bodyPr>
            <a:normAutofit fontScale="25000" lnSpcReduction="20000"/>
          </a:bodyPr>
          <a:lstStyle/>
          <a:p>
            <a:pPr marL="0" indent="457200" algn="just">
              <a:lnSpc>
                <a:spcPct val="120000"/>
              </a:lnSpc>
              <a:spcBef>
                <a:spcPts val="0"/>
              </a:spcBef>
              <a:buNone/>
            </a:pPr>
            <a:r>
              <a:rPr lang="ru-RU" sz="7200" dirty="0">
                <a:latin typeface="Arial" pitchFamily="34" charset="0"/>
                <a:cs typeface="Arial" pitchFamily="34" charset="0"/>
              </a:rPr>
              <a:t>Волгоград — это центр Волгоградской области, находящийся в междуречье Волги и Дона. В древние времена в низовье Волги селились кочующие племена гуннов и сарматов, позднее сюда пришли хазары, а затем ханы Золотой Орды. В XVI веке на берегу реки Царица (приток Волги) появилась русская крепость Царицын, предназначавшаяся для обороны южных границ государства и волжского пути от степных кочевников. Официальная дата основания города — 1589 год.</a:t>
            </a:r>
          </a:p>
          <a:p>
            <a:pPr marL="0" indent="457200" algn="just">
              <a:lnSpc>
                <a:spcPct val="120000"/>
              </a:lnSpc>
              <a:spcBef>
                <a:spcPts val="0"/>
              </a:spcBef>
              <a:buNone/>
            </a:pPr>
            <a:r>
              <a:rPr lang="ru-RU" sz="7200" dirty="0">
                <a:latin typeface="Arial" pitchFamily="34" charset="0"/>
                <a:cs typeface="Arial" pitchFamily="34" charset="0"/>
              </a:rPr>
              <a:t>Город не раз возрождался и отстраивался заново. В начале XVII столетия Царицын сгорел, а в 1615 году, на правом берегу Волги, его выстроили вновь. Крепость занимали волжские казаки, мятежные донские казаки Степана Разина, крымские татары. В XIX веке начали строятся дома и заводы, появилась железная дорога. Во время Гражданской войны Царицын опять превратился в руины.</a:t>
            </a:r>
          </a:p>
          <a:p>
            <a:pPr marL="0" indent="457200" algn="just">
              <a:lnSpc>
                <a:spcPct val="120000"/>
              </a:lnSpc>
              <a:spcBef>
                <a:spcPts val="0"/>
              </a:spcBef>
              <a:buNone/>
            </a:pPr>
            <a:r>
              <a:rPr lang="ru-RU" sz="7200" dirty="0">
                <a:latin typeface="Arial" pitchFamily="34" charset="0"/>
                <a:cs typeface="Arial" pitchFamily="34" charset="0"/>
              </a:rPr>
              <a:t>В 1925 году город переименовали в Сталинград. Во время Великой Отечественной войны здесь произошло одно из крупнейших сражений — Сталинградская битва, в результате которой стратегическая инициатива перешла к советской армии, и в ходе боевых действий наступил переломный момент. Оборона города продолжалась 200 дней, с 17 июля 1942 года до 2 февраля 1943 года. В 1961 году город-герой получил название Волгоград.</a:t>
            </a:r>
          </a:p>
          <a:p>
            <a:pPr marL="0" indent="457200" algn="just">
              <a:lnSpc>
                <a:spcPct val="120000"/>
              </a:lnSpc>
              <a:spcBef>
                <a:spcPts val="0"/>
              </a:spcBef>
              <a:buNone/>
            </a:pPr>
            <a:r>
              <a:rPr lang="ru-RU" sz="7200" dirty="0">
                <a:latin typeface="Arial" pitchFamily="34" charset="0"/>
                <a:cs typeface="Arial" pitchFamily="34" charset="0"/>
              </a:rPr>
              <a:t> </a:t>
            </a:r>
          </a:p>
          <a:p>
            <a:pPr marL="0" indent="0">
              <a:buNone/>
            </a:pPr>
            <a:endParaRPr lang="ru-RU" dirty="0"/>
          </a:p>
        </p:txBody>
      </p:sp>
    </p:spTree>
    <p:extLst>
      <p:ext uri="{BB962C8B-B14F-4D97-AF65-F5344CB8AC3E}">
        <p14:creationId xmlns:p14="http://schemas.microsoft.com/office/powerpoint/2010/main" val="1747345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724128" y="1412776"/>
            <a:ext cx="3224337" cy="4968552"/>
          </a:xfrm>
        </p:spPr>
        <p:txBody>
          <a:bodyPr>
            <a:normAutofit fontScale="55000" lnSpcReduction="20000"/>
          </a:bodyPr>
          <a:lstStyle/>
          <a:p>
            <a:pPr algn="ctr"/>
            <a:endParaRPr lang="ru-RU" b="1" dirty="0" smtClean="0">
              <a:solidFill>
                <a:srgbClr val="000000"/>
              </a:solidFill>
              <a:latin typeface="-apple-system"/>
            </a:endParaRPr>
          </a:p>
          <a:p>
            <a:pPr algn="ctr"/>
            <a:endParaRPr lang="ru-RU" b="1" dirty="0">
              <a:solidFill>
                <a:srgbClr val="000000"/>
              </a:solidFill>
              <a:latin typeface="-apple-system"/>
            </a:endParaRPr>
          </a:p>
          <a:p>
            <a:pPr algn="ctr"/>
            <a:r>
              <a:rPr lang="ru-RU" sz="2500" b="1" dirty="0" smtClean="0">
                <a:solidFill>
                  <a:srgbClr val="000000"/>
                </a:solidFill>
                <a:latin typeface="Arial" pitchFamily="34" charset="0"/>
                <a:cs typeface="Arial" pitchFamily="34" charset="0"/>
              </a:rPr>
              <a:t>Мамаев </a:t>
            </a:r>
            <a:r>
              <a:rPr lang="ru-RU" sz="2500" b="1" dirty="0">
                <a:solidFill>
                  <a:srgbClr val="000000"/>
                </a:solidFill>
                <a:latin typeface="Arial" pitchFamily="34" charset="0"/>
                <a:cs typeface="Arial" pitchFamily="34" charset="0"/>
              </a:rPr>
              <a:t>курган и скульптура «Родина-мать зовет!»</a:t>
            </a:r>
          </a:p>
          <a:p>
            <a:pPr algn="ctr">
              <a:spcBef>
                <a:spcPts val="0"/>
              </a:spcBef>
              <a:spcAft>
                <a:spcPts val="0"/>
              </a:spcAft>
            </a:pPr>
            <a:endParaRPr lang="ru-RU" sz="1600" dirty="0" smtClean="0">
              <a:solidFill>
                <a:srgbClr val="000000"/>
              </a:solidFill>
              <a:latin typeface="Arial" pitchFamily="34" charset="0"/>
              <a:cs typeface="Arial" pitchFamily="34" charset="0"/>
            </a:endParaRPr>
          </a:p>
          <a:p>
            <a:pPr algn="ctr">
              <a:lnSpc>
                <a:spcPct val="120000"/>
              </a:lnSpc>
              <a:spcBef>
                <a:spcPts val="0"/>
              </a:spcBef>
              <a:spcAft>
                <a:spcPts val="0"/>
              </a:spcAft>
            </a:pPr>
            <a:r>
              <a:rPr lang="ru-RU" sz="2100" dirty="0" smtClean="0">
                <a:solidFill>
                  <a:srgbClr val="000000"/>
                </a:solidFill>
                <a:latin typeface="Arial" pitchFamily="34" charset="0"/>
                <a:cs typeface="Arial" pitchFamily="34" charset="0"/>
              </a:rPr>
              <a:t>Одна </a:t>
            </a:r>
            <a:r>
              <a:rPr lang="ru-RU" sz="2100" dirty="0">
                <a:solidFill>
                  <a:srgbClr val="000000"/>
                </a:solidFill>
                <a:latin typeface="Arial" pitchFamily="34" charset="0"/>
                <a:cs typeface="Arial" pitchFamily="34" charset="0"/>
              </a:rPr>
              <a:t>из главных достопримечательностей города </a:t>
            </a:r>
            <a:r>
              <a:rPr lang="ru-RU" sz="2100" dirty="0" smtClean="0">
                <a:solidFill>
                  <a:srgbClr val="000000"/>
                </a:solidFill>
                <a:latin typeface="Arial" pitchFamily="34" charset="0"/>
                <a:cs typeface="Arial" pitchFamily="34" charset="0"/>
              </a:rPr>
              <a:t>- </a:t>
            </a:r>
            <a:r>
              <a:rPr lang="ru-RU" sz="2100" dirty="0">
                <a:solidFill>
                  <a:srgbClr val="000000"/>
                </a:solidFill>
                <a:latin typeface="Arial" pitchFamily="34" charset="0"/>
                <a:cs typeface="Arial" pitchFamily="34" charset="0"/>
              </a:rPr>
              <a:t>Мамаев курган. Когда-то здесь находился наблюдательный пункт войск хана Мамая. Во время Великой Отечественной войны это место на военных картах значилось как 102-я высота. Отсюда контролировался почти весь Сталинград и переправы через Волгу. Бои за высоту продолжались 135 дней, и в них погибло более </a:t>
            </a:r>
            <a:endParaRPr lang="ru-RU" sz="2100" dirty="0" smtClean="0">
              <a:solidFill>
                <a:srgbClr val="000000"/>
              </a:solidFill>
              <a:latin typeface="Arial" pitchFamily="34" charset="0"/>
              <a:cs typeface="Arial" pitchFamily="34" charset="0"/>
            </a:endParaRPr>
          </a:p>
          <a:p>
            <a:pPr algn="ctr">
              <a:lnSpc>
                <a:spcPct val="120000"/>
              </a:lnSpc>
              <a:spcBef>
                <a:spcPts val="0"/>
              </a:spcBef>
              <a:spcAft>
                <a:spcPts val="0"/>
              </a:spcAft>
            </a:pPr>
            <a:r>
              <a:rPr lang="ru-RU" sz="2100" dirty="0" smtClean="0">
                <a:solidFill>
                  <a:srgbClr val="000000"/>
                </a:solidFill>
                <a:latin typeface="Arial" pitchFamily="34" charset="0"/>
                <a:cs typeface="Arial" pitchFamily="34" charset="0"/>
              </a:rPr>
              <a:t>34 </a:t>
            </a:r>
            <a:r>
              <a:rPr lang="ru-RU" sz="2100" dirty="0">
                <a:solidFill>
                  <a:srgbClr val="000000"/>
                </a:solidFill>
                <a:latin typeface="Arial" pitchFamily="34" charset="0"/>
                <a:cs typeface="Arial" pitchFamily="34" charset="0"/>
              </a:rPr>
              <a:t>500 воинов</a:t>
            </a:r>
            <a:r>
              <a:rPr lang="ru-RU" sz="2100" dirty="0" smtClean="0">
                <a:solidFill>
                  <a:srgbClr val="000000"/>
                </a:solidFill>
                <a:latin typeface="Arial" pitchFamily="34" charset="0"/>
                <a:cs typeface="Arial" pitchFamily="34" charset="0"/>
              </a:rPr>
              <a:t>.</a:t>
            </a:r>
          </a:p>
          <a:p>
            <a:pPr algn="ctr">
              <a:lnSpc>
                <a:spcPct val="120000"/>
              </a:lnSpc>
              <a:spcBef>
                <a:spcPts val="0"/>
              </a:spcBef>
              <a:spcAft>
                <a:spcPts val="0"/>
              </a:spcAft>
            </a:pPr>
            <a:r>
              <a:rPr lang="ru-RU" sz="2100" dirty="0">
                <a:solidFill>
                  <a:srgbClr val="000000"/>
                </a:solidFill>
                <a:latin typeface="Arial" pitchFamily="34" charset="0"/>
                <a:cs typeface="Arial" pitchFamily="34" charset="0"/>
              </a:rPr>
              <a:t>Центром комплекса является знаменитый </a:t>
            </a:r>
            <a:r>
              <a:rPr lang="ru-RU" sz="2100" dirty="0" smtClean="0">
                <a:solidFill>
                  <a:srgbClr val="000000"/>
                </a:solidFill>
                <a:latin typeface="Arial" pitchFamily="34" charset="0"/>
                <a:cs typeface="Arial" pitchFamily="34" charset="0"/>
              </a:rPr>
              <a:t>монумент </a:t>
            </a:r>
            <a:r>
              <a:rPr lang="ru-RU" sz="2100" dirty="0">
                <a:solidFill>
                  <a:srgbClr val="000000"/>
                </a:solidFill>
                <a:latin typeface="Arial" pitchFamily="34" charset="0"/>
                <a:cs typeface="Arial" pitchFamily="34" charset="0"/>
              </a:rPr>
              <a:t>«Родина-Мать зовёт».</a:t>
            </a:r>
          </a:p>
          <a:p>
            <a:pPr algn="ctr">
              <a:lnSpc>
                <a:spcPct val="120000"/>
              </a:lnSpc>
              <a:spcBef>
                <a:spcPts val="0"/>
              </a:spcBef>
              <a:spcAft>
                <a:spcPts val="0"/>
              </a:spcAft>
            </a:pPr>
            <a:r>
              <a:rPr lang="ru-RU" sz="2100" dirty="0">
                <a:solidFill>
                  <a:srgbClr val="000000"/>
                </a:solidFill>
                <a:latin typeface="Arial" pitchFamily="34" charset="0"/>
                <a:cs typeface="Arial" pitchFamily="34" charset="0"/>
              </a:rPr>
              <a:t>Скульптура женщины с мечом в руках высотой 52 метра была отлита по проекту скульптора-монументалиста Е. В. </a:t>
            </a:r>
            <a:r>
              <a:rPr lang="ru-RU" sz="2100" dirty="0" err="1">
                <a:solidFill>
                  <a:srgbClr val="000000"/>
                </a:solidFill>
                <a:latin typeface="Arial" pitchFamily="34" charset="0"/>
                <a:cs typeface="Arial" pitchFamily="34" charset="0"/>
              </a:rPr>
              <a:t>Вутечича</a:t>
            </a:r>
            <a:r>
              <a:rPr lang="ru-RU" sz="2100" dirty="0">
                <a:solidFill>
                  <a:srgbClr val="000000"/>
                </a:solidFill>
                <a:latin typeface="Arial" pitchFamily="34" charset="0"/>
                <a:cs typeface="Arial" pitchFamily="34" charset="0"/>
              </a:rPr>
              <a:t>. Высота с мечом достигает </a:t>
            </a:r>
            <a:endParaRPr lang="ru-RU" sz="2100" dirty="0" smtClean="0">
              <a:solidFill>
                <a:srgbClr val="000000"/>
              </a:solidFill>
              <a:latin typeface="Arial" pitchFamily="34" charset="0"/>
              <a:cs typeface="Arial" pitchFamily="34" charset="0"/>
            </a:endParaRPr>
          </a:p>
          <a:p>
            <a:pPr algn="ctr">
              <a:lnSpc>
                <a:spcPct val="120000"/>
              </a:lnSpc>
              <a:spcBef>
                <a:spcPts val="0"/>
              </a:spcBef>
              <a:spcAft>
                <a:spcPts val="0"/>
              </a:spcAft>
            </a:pPr>
            <a:r>
              <a:rPr lang="ru-RU" sz="2100" dirty="0" smtClean="0">
                <a:solidFill>
                  <a:srgbClr val="000000"/>
                </a:solidFill>
                <a:latin typeface="Arial" pitchFamily="34" charset="0"/>
                <a:cs typeface="Arial" pitchFamily="34" charset="0"/>
              </a:rPr>
              <a:t>85 </a:t>
            </a:r>
            <a:r>
              <a:rPr lang="ru-RU" sz="2100" dirty="0">
                <a:solidFill>
                  <a:srgbClr val="000000"/>
                </a:solidFill>
                <a:latin typeface="Arial" pitchFamily="34" charset="0"/>
                <a:cs typeface="Arial" pitchFamily="34" charset="0"/>
              </a:rPr>
              <a:t>метров. </a:t>
            </a:r>
          </a:p>
          <a:p>
            <a:pPr algn="ctr">
              <a:spcBef>
                <a:spcPts val="0"/>
              </a:spcBef>
              <a:spcAft>
                <a:spcPts val="0"/>
              </a:spcAft>
            </a:pPr>
            <a:endParaRPr lang="ru-RU" dirty="0"/>
          </a:p>
        </p:txBody>
      </p:sp>
      <p:pic>
        <p:nvPicPr>
          <p:cNvPr id="2050" name="Picture 2" descr="C:\Users\Пользователь\Desktop\РАБОТА Яковлева\ВЫСТАВКИ 2023\Июнь Волгоград\фото\e73c34s-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74208"/>
            <a:ext cx="5425129" cy="406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2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739450" y="1196752"/>
            <a:ext cx="3224337" cy="4968552"/>
          </a:xfrm>
        </p:spPr>
        <p:txBody>
          <a:bodyPr>
            <a:normAutofit/>
          </a:bodyPr>
          <a:lstStyle/>
          <a:p>
            <a:pPr algn="ctr"/>
            <a:endParaRPr lang="ru-RU" b="1" dirty="0" smtClean="0">
              <a:solidFill>
                <a:srgbClr val="000000"/>
              </a:solidFill>
              <a:latin typeface="-apple-system"/>
            </a:endParaRPr>
          </a:p>
          <a:p>
            <a:pPr algn="ctr"/>
            <a:endParaRPr lang="ru-RU" b="1" dirty="0">
              <a:solidFill>
                <a:srgbClr val="000000"/>
              </a:solidFill>
              <a:latin typeface="-apple-system"/>
            </a:endParaRPr>
          </a:p>
          <a:p>
            <a:pPr algn="ctr">
              <a:spcBef>
                <a:spcPts val="0"/>
              </a:spcBef>
              <a:spcAft>
                <a:spcPts val="0"/>
              </a:spcAft>
            </a:pPr>
            <a:r>
              <a:rPr lang="ru-RU" b="1" dirty="0">
                <a:solidFill>
                  <a:srgbClr val="000000"/>
                </a:solidFill>
                <a:latin typeface="Arial" pitchFamily="34" charset="0"/>
                <a:cs typeface="Arial" pitchFamily="34" charset="0"/>
              </a:rPr>
              <a:t>Храм Всех Святых на Мамаевом </a:t>
            </a:r>
            <a:r>
              <a:rPr lang="ru-RU" b="1" dirty="0" smtClean="0">
                <a:solidFill>
                  <a:srgbClr val="000000"/>
                </a:solidFill>
                <a:latin typeface="Arial" pitchFamily="34" charset="0"/>
                <a:cs typeface="Arial" pitchFamily="34" charset="0"/>
              </a:rPr>
              <a:t>кургане</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sz="1300" dirty="0">
                <a:solidFill>
                  <a:srgbClr val="000000"/>
                </a:solidFill>
                <a:latin typeface="Arial" pitchFamily="34" charset="0"/>
                <a:cs typeface="Arial" pitchFamily="34" charset="0"/>
              </a:rPr>
              <a:t>В 1993 году патриарх Алексий II освятил Мамаев Курган и благословил возведение на нём храма в честь Всех Святых и в память о погибших в боях за Родину солдат. Собор находится у танковой башни, которой отмечена 102-я высота. Строительство завершилось в 2004 году. Здание по проекту архитектора Ю. В. Коссовича высотой 33 метра сложено из белого кирпича в форме симметричного креста.</a:t>
            </a:r>
          </a:p>
          <a:p>
            <a:pPr algn="ctr">
              <a:spcBef>
                <a:spcPts val="0"/>
              </a:spcBef>
              <a:spcAft>
                <a:spcPts val="0"/>
              </a:spcAft>
            </a:pPr>
            <a:r>
              <a:rPr lang="ru-RU" sz="1300" dirty="0">
                <a:solidFill>
                  <a:srgbClr val="000000"/>
                </a:solidFill>
                <a:latin typeface="Arial" pitchFamily="34" charset="0"/>
                <a:cs typeface="Arial" pitchFamily="34" charset="0"/>
              </a:rPr>
              <a:t>Помещение освещают золотые паникадила, установлен резной иконостас художника Владимира Подгорного.</a:t>
            </a:r>
          </a:p>
          <a:p>
            <a:pPr algn="ctr">
              <a:spcBef>
                <a:spcPts val="0"/>
              </a:spcBef>
              <a:spcAft>
                <a:spcPts val="0"/>
              </a:spcAft>
            </a:pPr>
            <a:endParaRPr lang="ru-RU" dirty="0">
              <a:latin typeface="Arial" pitchFamily="34" charset="0"/>
              <a:cs typeface="Arial" pitchFamily="34" charset="0"/>
            </a:endParaRPr>
          </a:p>
        </p:txBody>
      </p:sp>
      <p:pic>
        <p:nvPicPr>
          <p:cNvPr id="3074" name="Picture 2" descr="C:\Users\Пользователь\Desktop\РАБОТА Яковлева\ВЫСТАВКИ 2023\Июнь Волгоград\фото\8F3-6HfbLg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547546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21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739450" y="1196752"/>
            <a:ext cx="3224337" cy="4968552"/>
          </a:xfrm>
        </p:spPr>
        <p:txBody>
          <a:bodyPr>
            <a:normAutofit/>
          </a:bodyPr>
          <a:lstStyle/>
          <a:p>
            <a:pPr algn="ctr"/>
            <a:endParaRPr lang="ru-RU" b="1" dirty="0">
              <a:solidFill>
                <a:srgbClr val="000000"/>
              </a:solidFill>
              <a:latin typeface="-apple-system"/>
            </a:endParaRPr>
          </a:p>
          <a:p>
            <a:pPr algn="ctr">
              <a:spcBef>
                <a:spcPts val="0"/>
              </a:spcBef>
              <a:spcAft>
                <a:spcPts val="0"/>
              </a:spcAft>
            </a:pPr>
            <a:r>
              <a:rPr lang="ru-RU" b="1" dirty="0" smtClean="0">
                <a:solidFill>
                  <a:srgbClr val="000000"/>
                </a:solidFill>
                <a:latin typeface="Arial" pitchFamily="34" charset="0"/>
                <a:cs typeface="Arial" pitchFamily="34" charset="0"/>
              </a:rPr>
              <a:t>Музей-панорама</a:t>
            </a:r>
          </a:p>
          <a:p>
            <a:pPr algn="ctr">
              <a:spcBef>
                <a:spcPts val="0"/>
              </a:spcBef>
              <a:spcAft>
                <a:spcPts val="0"/>
              </a:spcAft>
            </a:pPr>
            <a:r>
              <a:rPr lang="ru-RU" b="1" dirty="0" smtClean="0">
                <a:solidFill>
                  <a:srgbClr val="000000"/>
                </a:solidFill>
                <a:latin typeface="Arial" pitchFamily="34" charset="0"/>
                <a:cs typeface="Arial" pitchFamily="34" charset="0"/>
              </a:rPr>
              <a:t> </a:t>
            </a:r>
            <a:r>
              <a:rPr lang="ru-RU" b="1" dirty="0">
                <a:solidFill>
                  <a:srgbClr val="000000"/>
                </a:solidFill>
                <a:latin typeface="Arial" pitchFamily="34" charset="0"/>
                <a:cs typeface="Arial" pitchFamily="34" charset="0"/>
              </a:rPr>
              <a:t>«Сталинградская битва</a:t>
            </a:r>
            <a:r>
              <a:rPr lang="ru-RU" b="1" dirty="0" smtClean="0">
                <a:solidFill>
                  <a:srgbClr val="000000"/>
                </a:solidFill>
                <a:latin typeface="Arial" pitchFamily="34" charset="0"/>
                <a:cs typeface="Arial" pitchFamily="34" charset="0"/>
              </a:rPr>
              <a:t>»</a:t>
            </a:r>
          </a:p>
          <a:p>
            <a:pPr algn="ctr">
              <a:spcBef>
                <a:spcPts val="0"/>
              </a:spcBef>
              <a:spcAft>
                <a:spcPts val="0"/>
              </a:spcAft>
            </a:pPr>
            <a:endParaRPr lang="ru-RU" b="1" dirty="0">
              <a:solidFill>
                <a:srgbClr val="000000"/>
              </a:solidFill>
              <a:latin typeface="Arial" pitchFamily="34" charset="0"/>
              <a:cs typeface="Arial" pitchFamily="34" charset="0"/>
            </a:endParaRPr>
          </a:p>
          <a:p>
            <a:pPr algn="ctr">
              <a:spcBef>
                <a:spcPts val="0"/>
              </a:spcBef>
              <a:spcAft>
                <a:spcPts val="0"/>
              </a:spcAft>
            </a:pPr>
            <a:r>
              <a:rPr lang="ru-RU" sz="1300" dirty="0">
                <a:solidFill>
                  <a:srgbClr val="000000"/>
                </a:solidFill>
                <a:latin typeface="Arial" pitchFamily="34" charset="0"/>
                <a:cs typeface="Arial" pitchFamily="34" charset="0"/>
              </a:rPr>
              <a:t>Музей-панорама «Сталинградская битва» расположен на месте высадки в 1942 году 13-й гвардейской стрелковой дивизии. Двухуровневый комплекс, посвящённый одному из самых кровопролитных сражений Великой Отечественной войны, открыли в 1985 году. На первом уровне находятся экспозиционные залы с образцами оружия, обмундированием, знаменами, документами и фотографиями. Среди экспонатов музея — залитые кровью комсомольские и партийные билеты, личные вещи бойцов и командиров, письма, награды</a:t>
            </a:r>
            <a:r>
              <a:rPr lang="ru-RU" dirty="0">
                <a:solidFill>
                  <a:srgbClr val="000000"/>
                </a:solidFill>
                <a:latin typeface="Arial" pitchFamily="34" charset="0"/>
                <a:cs typeface="Arial" pitchFamily="34" charset="0"/>
              </a:rPr>
              <a:t>.</a:t>
            </a:r>
            <a:endParaRPr lang="ru-RU" b="0" i="0" dirty="0">
              <a:solidFill>
                <a:srgbClr val="000000"/>
              </a:solidFill>
              <a:effectLst/>
              <a:latin typeface="Arial" pitchFamily="34" charset="0"/>
              <a:cs typeface="Arial" pitchFamily="34" charset="0"/>
            </a:endParaRPr>
          </a:p>
        </p:txBody>
      </p:sp>
      <p:pic>
        <p:nvPicPr>
          <p:cNvPr id="4098" name="Picture 2" descr="C:\Users\Пользователь\Desktop\РАБОТА Яковлева\ВЫСТАВКИ 2023\Июнь Волгоград\фото\riLhnJ8rv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547260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1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03406" y="872716"/>
            <a:ext cx="3224337" cy="4968552"/>
          </a:xfrm>
        </p:spPr>
        <p:txBody>
          <a:bodyPr>
            <a:normAutofit fontScale="92500" lnSpcReduction="10000"/>
          </a:bodyPr>
          <a:lstStyle/>
          <a:p>
            <a:pPr algn="ctr"/>
            <a:endParaRPr lang="ru-RU" b="1" dirty="0">
              <a:solidFill>
                <a:srgbClr val="000000"/>
              </a:solidFill>
              <a:latin typeface="-apple-system"/>
            </a:endParaRPr>
          </a:p>
          <a:p>
            <a:pPr algn="ctr">
              <a:lnSpc>
                <a:spcPct val="110000"/>
              </a:lnSpc>
              <a:spcBef>
                <a:spcPts val="0"/>
              </a:spcBef>
              <a:spcAft>
                <a:spcPts val="0"/>
              </a:spcAft>
            </a:pPr>
            <a:r>
              <a:rPr lang="ru-RU" sz="1500" b="1" dirty="0">
                <a:solidFill>
                  <a:srgbClr val="000000"/>
                </a:solidFill>
                <a:latin typeface="Arial" pitchFamily="34" charset="0"/>
                <a:cs typeface="Arial" pitchFamily="34" charset="0"/>
              </a:rPr>
              <a:t>Мельница </a:t>
            </a:r>
            <a:r>
              <a:rPr lang="ru-RU" sz="1500" b="1" dirty="0" err="1" smtClean="0">
                <a:solidFill>
                  <a:srgbClr val="000000"/>
                </a:solidFill>
                <a:latin typeface="Arial" pitchFamily="34" charset="0"/>
                <a:cs typeface="Arial" pitchFamily="34" charset="0"/>
              </a:rPr>
              <a:t>Гергардта</a:t>
            </a:r>
            <a:endParaRPr lang="ru-RU" sz="1500" b="1" dirty="0" smtClean="0">
              <a:solidFill>
                <a:srgbClr val="000000"/>
              </a:solidFill>
              <a:latin typeface="Arial" pitchFamily="34" charset="0"/>
              <a:cs typeface="Arial" pitchFamily="34" charset="0"/>
            </a:endParaRPr>
          </a:p>
          <a:p>
            <a:pPr algn="ctr">
              <a:lnSpc>
                <a:spcPct val="110000"/>
              </a:lnSpc>
              <a:spcBef>
                <a:spcPts val="0"/>
              </a:spcBef>
              <a:spcAft>
                <a:spcPts val="0"/>
              </a:spcAft>
            </a:pPr>
            <a:endParaRPr lang="ru-RU" b="1" dirty="0">
              <a:solidFill>
                <a:srgbClr val="000000"/>
              </a:solidFill>
              <a:latin typeface="Arial" pitchFamily="34" charset="0"/>
              <a:cs typeface="Arial" pitchFamily="34" charset="0"/>
            </a:endParaRPr>
          </a:p>
          <a:p>
            <a:pPr algn="ctr">
              <a:lnSpc>
                <a:spcPct val="110000"/>
              </a:lnSpc>
              <a:spcBef>
                <a:spcPts val="0"/>
              </a:spcBef>
              <a:spcAft>
                <a:spcPts val="0"/>
              </a:spcAft>
            </a:pPr>
            <a:r>
              <a:rPr lang="ru-RU" sz="1300" dirty="0">
                <a:solidFill>
                  <a:srgbClr val="000000"/>
                </a:solidFill>
                <a:latin typeface="Arial" pitchFamily="34" charset="0"/>
                <a:cs typeface="Arial" pitchFamily="34" charset="0"/>
              </a:rPr>
              <a:t>Глядя на название и на фото может возникнуть диссонанс, ведь разрушенное здание никоим образом не напоминает мельницу. Однако внутри располагалась мельница не классическая, а паровая, построенная в самом конце XIX века. Мукомольное предприятие принадлежало семейству </a:t>
            </a:r>
            <a:r>
              <a:rPr lang="ru-RU" sz="1300" dirty="0" err="1">
                <a:solidFill>
                  <a:srgbClr val="000000"/>
                </a:solidFill>
                <a:latin typeface="Arial" pitchFamily="34" charset="0"/>
                <a:cs typeface="Arial" pitchFamily="34" charset="0"/>
              </a:rPr>
              <a:t>Гергартдов</a:t>
            </a:r>
            <a:r>
              <a:rPr lang="ru-RU" sz="1300" dirty="0">
                <a:solidFill>
                  <a:srgbClr val="000000"/>
                </a:solidFill>
                <a:latin typeface="Arial" pitchFamily="34" charset="0"/>
                <a:cs typeface="Arial" pitchFamily="34" charset="0"/>
              </a:rPr>
              <a:t> чуть меньше 20 лет, а после было национализировано и стало носить имя К. </a:t>
            </a:r>
            <a:r>
              <a:rPr lang="ru-RU" sz="1300" dirty="0" err="1">
                <a:solidFill>
                  <a:srgbClr val="000000"/>
                </a:solidFill>
                <a:latin typeface="Arial" pitchFamily="34" charset="0"/>
                <a:cs typeface="Arial" pitchFamily="34" charset="0"/>
              </a:rPr>
              <a:t>Грудинина</a:t>
            </a:r>
            <a:r>
              <a:rPr lang="ru-RU" sz="1300" dirty="0">
                <a:solidFill>
                  <a:srgbClr val="000000"/>
                </a:solidFill>
                <a:latin typeface="Arial" pitchFamily="34" charset="0"/>
                <a:cs typeface="Arial" pitchFamily="34" charset="0"/>
              </a:rPr>
              <a:t>. Известность мельница </a:t>
            </a:r>
            <a:r>
              <a:rPr lang="ru-RU" sz="1300" dirty="0" err="1">
                <a:solidFill>
                  <a:srgbClr val="000000"/>
                </a:solidFill>
                <a:latin typeface="Arial" pitchFamily="34" charset="0"/>
                <a:cs typeface="Arial" pitchFamily="34" charset="0"/>
              </a:rPr>
              <a:t>Гергардта</a:t>
            </a:r>
            <a:r>
              <a:rPr lang="ru-RU" sz="1300" dirty="0">
                <a:solidFill>
                  <a:srgbClr val="000000"/>
                </a:solidFill>
                <a:latin typeface="Arial" pitchFamily="34" charset="0"/>
                <a:cs typeface="Arial" pitchFamily="34" charset="0"/>
              </a:rPr>
              <a:t> получила после Сталинградской битвы: находившиеся внутри советские бойцы на протяжении долгих 58 дней вели оборону против немецко-фашистских захватчиков. Здание регулярно подвергалось массированным обстрелам и лишь чудом выстояло, хотя и остался от него один лишь «скелет». Реставрировать мельницу так и не стали, оставив её как молчаливое напоминание об ужасах той войны.</a:t>
            </a:r>
            <a:endParaRPr lang="ru-RU" sz="1300" b="0" i="0" dirty="0">
              <a:solidFill>
                <a:srgbClr val="000000"/>
              </a:solidFill>
              <a:effectLst/>
              <a:latin typeface="Arial" pitchFamily="34" charset="0"/>
              <a:cs typeface="Arial" pitchFamily="34" charset="0"/>
            </a:endParaRPr>
          </a:p>
        </p:txBody>
      </p:sp>
      <p:pic>
        <p:nvPicPr>
          <p:cNvPr id="5122" name="Picture 2" descr="C:\Users\Пользователь\Desktop\РАБОТА Яковлева\ВЫСТАВКИ 2023\Июнь Волгоград\фото\cllyvfL-_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556861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2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903406" y="872716"/>
            <a:ext cx="3224337" cy="5292588"/>
          </a:xfrm>
        </p:spPr>
        <p:txBody>
          <a:bodyPr>
            <a:normAutofit fontScale="85000" lnSpcReduction="20000"/>
          </a:bodyPr>
          <a:lstStyle/>
          <a:p>
            <a:pPr algn="ctr">
              <a:lnSpc>
                <a:spcPct val="120000"/>
              </a:lnSpc>
              <a:spcBef>
                <a:spcPts val="0"/>
              </a:spcBef>
              <a:spcAft>
                <a:spcPts val="0"/>
              </a:spcAft>
            </a:pPr>
            <a:r>
              <a:rPr lang="ru-RU" sz="1600" b="1" dirty="0">
                <a:solidFill>
                  <a:srgbClr val="000000"/>
                </a:solidFill>
                <a:latin typeface="Arial" pitchFamily="34" charset="0"/>
                <a:cs typeface="Arial" pitchFamily="34" charset="0"/>
              </a:rPr>
              <a:t>Дом </a:t>
            </a:r>
            <a:r>
              <a:rPr lang="ru-RU" sz="1600" b="1" dirty="0" smtClean="0">
                <a:solidFill>
                  <a:srgbClr val="000000"/>
                </a:solidFill>
                <a:latin typeface="Arial" pitchFamily="34" charset="0"/>
                <a:cs typeface="Arial" pitchFamily="34" charset="0"/>
              </a:rPr>
              <a:t>Павлова</a:t>
            </a:r>
          </a:p>
          <a:p>
            <a:pPr algn="ctr">
              <a:lnSpc>
                <a:spcPct val="120000"/>
              </a:lnSpc>
              <a:spcBef>
                <a:spcPts val="0"/>
              </a:spcBef>
              <a:spcAft>
                <a:spcPts val="0"/>
              </a:spcAft>
            </a:pPr>
            <a:endParaRPr lang="ru-RU" sz="1600" b="1" dirty="0">
              <a:solidFill>
                <a:srgbClr val="000000"/>
              </a:solidFill>
              <a:latin typeface="Arial" pitchFamily="34" charset="0"/>
              <a:cs typeface="Arial" pitchFamily="34" charset="0"/>
            </a:endParaRPr>
          </a:p>
          <a:p>
            <a:pPr algn="ctr">
              <a:lnSpc>
                <a:spcPct val="120000"/>
              </a:lnSpc>
              <a:spcBef>
                <a:spcPts val="0"/>
              </a:spcBef>
              <a:spcAft>
                <a:spcPts val="0"/>
              </a:spcAft>
            </a:pPr>
            <a:r>
              <a:rPr lang="ru-RU" dirty="0" smtClean="0">
                <a:solidFill>
                  <a:srgbClr val="000000"/>
                </a:solidFill>
                <a:latin typeface="Arial" pitchFamily="34" charset="0"/>
                <a:cs typeface="Arial" pitchFamily="34" charset="0"/>
              </a:rPr>
              <a:t>Был </a:t>
            </a:r>
            <a:r>
              <a:rPr lang="ru-RU" dirty="0">
                <a:solidFill>
                  <a:srgbClr val="000000"/>
                </a:solidFill>
                <a:latin typeface="Arial" pitchFamily="34" charset="0"/>
                <a:cs typeface="Arial" pitchFamily="34" charset="0"/>
              </a:rPr>
              <a:t>построен в 1930-х, здесь жили работники </a:t>
            </a:r>
            <a:r>
              <a:rPr lang="ru-RU" dirty="0" err="1">
                <a:solidFill>
                  <a:srgbClr val="000000"/>
                </a:solidFill>
                <a:latin typeface="Arial" pitchFamily="34" charset="0"/>
                <a:cs typeface="Arial" pitchFamily="34" charset="0"/>
              </a:rPr>
              <a:t>Облпотребсоюза</a:t>
            </a:r>
            <a:r>
              <a:rPr lang="ru-RU" dirty="0">
                <a:solidFill>
                  <a:srgbClr val="000000"/>
                </a:solidFill>
                <a:latin typeface="Arial" pitchFamily="34" charset="0"/>
                <a:cs typeface="Arial" pitchFamily="34" charset="0"/>
              </a:rPr>
              <a:t>. В 1942 году в нём закрепилась разведгруппа во главе с сержантом Я. Ф. Павловым. Здание имело важное стратегическое значение, так как его расположение позволяло обозревать и обстреливать большую территорию. Между домом и Мельницей </a:t>
            </a:r>
            <a:r>
              <a:rPr lang="ru-RU" dirty="0" err="1">
                <a:solidFill>
                  <a:srgbClr val="000000"/>
                </a:solidFill>
                <a:latin typeface="Arial" pitchFamily="34" charset="0"/>
                <a:cs typeface="Arial" pitchFamily="34" charset="0"/>
              </a:rPr>
              <a:t>Гергардта</a:t>
            </a:r>
            <a:r>
              <a:rPr lang="ru-RU" dirty="0">
                <a:solidFill>
                  <a:srgbClr val="000000"/>
                </a:solidFill>
                <a:latin typeface="Arial" pitchFamily="34" charset="0"/>
                <a:cs typeface="Arial" pitchFamily="34" charset="0"/>
              </a:rPr>
              <a:t> прорыли траншею, благодаря которой держали связь с командованием.</a:t>
            </a:r>
          </a:p>
          <a:p>
            <a:pPr algn="ctr">
              <a:lnSpc>
                <a:spcPct val="120000"/>
              </a:lnSpc>
              <a:spcBef>
                <a:spcPts val="0"/>
              </a:spcBef>
              <a:spcAft>
                <a:spcPts val="0"/>
              </a:spcAft>
            </a:pPr>
            <a:r>
              <a:rPr lang="ru-RU" dirty="0">
                <a:solidFill>
                  <a:srgbClr val="000000"/>
                </a:solidFill>
                <a:latin typeface="Arial" pitchFamily="34" charset="0"/>
                <a:cs typeface="Arial" pitchFamily="34" charset="0"/>
              </a:rPr>
              <a:t>Здание находилось в осаде 58 дней, сдерживая непрерывные атаки немецкой пехоты, танков и авиации, а в подвале всё это время прятались мирные жители. По разным данным, дом защищали от 24 до 31 бойцов разных национальностей, трое из них погибли. Немцы отметили дом на своих картах как крепость. Во время атак на здание немецкая армия понесла потери в несколько раз больше, чем при взятии Парижа.</a:t>
            </a:r>
          </a:p>
          <a:p>
            <a:pPr algn="ctr">
              <a:lnSpc>
                <a:spcPct val="120000"/>
              </a:lnSpc>
              <a:spcBef>
                <a:spcPts val="0"/>
              </a:spcBef>
              <a:spcAft>
                <a:spcPts val="0"/>
              </a:spcAft>
            </a:pPr>
            <a:r>
              <a:rPr lang="ru-RU" dirty="0">
                <a:solidFill>
                  <a:srgbClr val="000000"/>
                </a:solidFill>
                <a:latin typeface="Arial" pitchFamily="34" charset="0"/>
                <a:cs typeface="Arial" pitchFamily="34" charset="0"/>
              </a:rPr>
              <a:t>После войны дом восстановили, и назвали именем доблестного сержанта Я. Ф. Павлова, который был удостоен звания Героя Советского Союза.</a:t>
            </a:r>
            <a:endParaRPr lang="ru-RU" b="0" i="0" dirty="0">
              <a:solidFill>
                <a:srgbClr val="000000"/>
              </a:solidFill>
              <a:effectLst/>
              <a:latin typeface="Arial" pitchFamily="34" charset="0"/>
              <a:cs typeface="Arial" pitchFamily="34" charset="0"/>
            </a:endParaRPr>
          </a:p>
        </p:txBody>
      </p:sp>
      <p:pic>
        <p:nvPicPr>
          <p:cNvPr id="6146" name="Picture 2" descr="C:\Users\Пользователь\Desktop\РАБОТА Яковлева\ВЫСТАВКИ 2023\Июнь Волгоград\фото\4689_origin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515"/>
          <a:stretch/>
        </p:blipFill>
        <p:spPr bwMode="auto">
          <a:xfrm>
            <a:off x="201609" y="1340768"/>
            <a:ext cx="565774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52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277</TotalTime>
  <Words>3098</Words>
  <Application>Microsoft Office PowerPoint</Application>
  <PresentationFormat>Экран (4:3)</PresentationFormat>
  <Paragraphs>165</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Воздушный поток</vt:lpstr>
      <vt:lpstr>Города России  Волгоград</vt:lpstr>
      <vt:lpstr>Презентация PowerPoint</vt:lpstr>
      <vt:lpstr>Участники велопробега в Симферополе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Волгоград</dc:title>
  <dc:creator>Пользователь</dc:creator>
  <cp:lastModifiedBy>Пользователь</cp:lastModifiedBy>
  <cp:revision>43</cp:revision>
  <dcterms:created xsi:type="dcterms:W3CDTF">2023-05-26T06:28:46Z</dcterms:created>
  <dcterms:modified xsi:type="dcterms:W3CDTF">2023-05-26T11:55:13Z</dcterms:modified>
</cp:coreProperties>
</file>