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3C75091-7357-4929-9C79-9461DDE12A9F}" type="datetimeFigureOut">
              <a:rPr lang="ru-RU" smtClean="0"/>
              <a:t>02.06.2011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79491B5-1500-423E-BB79-F26EDA35258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3699804"/>
            <a:ext cx="5286412" cy="5150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2800" i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история одной улицы</a:t>
            </a:r>
            <a:endParaRPr lang="ru-RU" sz="2800" i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 smtClean="0">
                <a:solidFill>
                  <a:srgbClr val="002060"/>
                </a:solidFill>
              </a:rPr>
              <a:t>Дворянская – </a:t>
            </a:r>
            <a:br>
              <a:rPr lang="ru-RU" sz="4900" dirty="0" smtClean="0">
                <a:solidFill>
                  <a:srgbClr val="002060"/>
                </a:solidFill>
              </a:rPr>
            </a:br>
            <a:r>
              <a:rPr lang="ru-RU" sz="4900" dirty="0" smtClean="0">
                <a:solidFill>
                  <a:srgbClr val="002060"/>
                </a:solidFill>
              </a:rPr>
              <a:t>                       Советская – </a:t>
            </a:r>
            <a:br>
              <a:rPr lang="ru-RU" sz="4900" dirty="0" smtClean="0">
                <a:solidFill>
                  <a:srgbClr val="002060"/>
                </a:solidFill>
              </a:rPr>
            </a:br>
            <a:r>
              <a:rPr lang="ru-RU" sz="4900" dirty="0" smtClean="0">
                <a:solidFill>
                  <a:srgbClr val="002060"/>
                </a:solidFill>
              </a:rPr>
              <a:t>                                            Горького</a:t>
            </a:r>
            <a:br>
              <a:rPr lang="ru-RU" sz="4900" dirty="0" smtClean="0">
                <a:solidFill>
                  <a:srgbClr val="002060"/>
                </a:solidFill>
              </a:rPr>
            </a:br>
            <a:endParaRPr lang="ru-RU" sz="49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WScan001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182" y="1428736"/>
            <a:ext cx="5145676" cy="390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По ту сторону проспекта им. С.М. Кирова: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ул. Горького, 1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714488"/>
            <a:ext cx="3071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Большой </a:t>
            </a:r>
            <a:r>
              <a:rPr lang="ru-RU" dirty="0">
                <a:solidFill>
                  <a:srgbClr val="002060"/>
                </a:solidFill>
              </a:rPr>
              <a:t>популярностью среди горожан пользовался размещенный в доме №1 мануфактурный магазин «Товарищества братьев Тарасовых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22 Симферополь. ул. Горького (вид от ул. Кирова). ПАНОРАМА 2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14819"/>
            <a:ext cx="3500462" cy="231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 Кирова против пл Ленина 1050 г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266" y="1428736"/>
            <a:ext cx="5682734" cy="354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По ту сторону проспекта им. С.М. Кирова: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ул. Горького, 2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p3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000504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14744" y="5072074"/>
            <a:ext cx="5214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 противоположном углу ул. Горького находится двухэтажный дом №2, на втором этаже которого работает торговый комплекс «Таврида». А еще раньше, в 1950-ых годах, здесь торговали хлебом 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тортами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urier_235_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1357298"/>
            <a:ext cx="277090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01 Симферополь. ул.Горького. Здание 1 в городе частного банка Симфероп. об-ва взаимного кредита. Открытка до 1917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3000372"/>
            <a:ext cx="5504688" cy="364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428992" y="1643050"/>
            <a:ext cx="5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Здание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Главного управления Национального банка Украины в Крыму – памятник архитектуры, ставший достойным украшением центра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Симферополя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786454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Его автор – академик архитектуры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Н.П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. Краснов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лый зал в Ливадии для сравнени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5" y="2071678"/>
            <a:ext cx="441129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здание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Нацбанка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нацбанк операционный зал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536156"/>
            <a:ext cx="4201788" cy="315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492919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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Белый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зал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Ливадийского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дворца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4" y="271462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 П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арадный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зал здания Национального банка в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Симферополе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3 Симферополь. ул. Горького. Цирк. 1961г. Фото Б.Н.Фельдмана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5286412" cy="399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3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003а Симферополь. ул. Горького. Цирк. 1961г. Фото Б.Н.Фельдмана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7996" y="3929066"/>
            <a:ext cx="4536004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5720" y="5572140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Государственный </a:t>
            </a:r>
            <a:r>
              <a:rPr lang="ru-RU" sz="2400" dirty="0">
                <a:solidFill>
                  <a:srgbClr val="002060"/>
                </a:solidFill>
              </a:rPr>
              <a:t>цирк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им</a:t>
            </a:r>
            <a:r>
              <a:rPr lang="ru-RU" sz="2400" dirty="0">
                <a:solidFill>
                  <a:srgbClr val="002060"/>
                </a:solidFill>
              </a:rPr>
              <a:t>. Б.Н. </a:t>
            </a:r>
            <a:r>
              <a:rPr lang="ru-RU" sz="2400" dirty="0" smtClean="0">
                <a:solidFill>
                  <a:srgbClr val="002060"/>
                </a:solidFill>
              </a:rPr>
              <a:t>Тезикова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 Симферополь. ул. Горького. На этом месте ныне здание гос. цирка.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071934" y="3000372"/>
            <a:ext cx="4854905" cy="362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3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армяне-католики.JPG"/>
          <p:cNvPicPr>
            <a:picLocks noChangeAspect="1"/>
          </p:cNvPicPr>
          <p:nvPr/>
        </p:nvPicPr>
        <p:blipFill>
          <a:blip r:embed="rId4">
            <a:lum bright="-10000"/>
          </a:blip>
          <a:stretch>
            <a:fillRect/>
          </a:stretch>
        </p:blipFill>
        <p:spPr>
          <a:xfrm>
            <a:off x="285720" y="2285992"/>
            <a:ext cx="3548064" cy="295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43372" y="1785926"/>
            <a:ext cx="464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доме </a:t>
            </a:r>
            <a:r>
              <a:rPr lang="ru-RU" dirty="0">
                <a:solidFill>
                  <a:srgbClr val="002060"/>
                </a:solidFill>
              </a:rPr>
              <a:t>по ул. Горького, </a:t>
            </a:r>
            <a:r>
              <a:rPr lang="ru-RU" dirty="0" smtClean="0">
                <a:solidFill>
                  <a:srgbClr val="002060"/>
                </a:solidFill>
              </a:rPr>
              <a:t>3, где разместился </a:t>
            </a:r>
            <a:r>
              <a:rPr lang="ru-RU" dirty="0">
                <a:solidFill>
                  <a:srgbClr val="002060"/>
                </a:solidFill>
              </a:rPr>
              <a:t>государственный цирк им. Б.Н. </a:t>
            </a:r>
            <a:r>
              <a:rPr lang="ru-RU" dirty="0" smtClean="0">
                <a:solidFill>
                  <a:srgbClr val="002060"/>
                </a:solidFill>
              </a:rPr>
              <a:t>Тезикова, в </a:t>
            </a:r>
            <a:r>
              <a:rPr lang="ru-RU" dirty="0">
                <a:solidFill>
                  <a:srgbClr val="002060"/>
                </a:solidFill>
              </a:rPr>
              <a:t>начале ХХ </a:t>
            </a:r>
            <a:r>
              <a:rPr lang="ru-RU" dirty="0" smtClean="0">
                <a:solidFill>
                  <a:srgbClr val="002060"/>
                </a:solidFill>
              </a:rPr>
              <a:t>в. была церковь армян-католиков 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2 Симферополь. ул. Горького (около цирка). Лето 1967г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460125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фотоателье К.Г. Васили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38 Симферополь. ул. Горького. Здание Альфа-банка. Вид от здания цирка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714752"/>
            <a:ext cx="4500594" cy="298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4857760"/>
            <a:ext cx="4429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В начале ХХ </a:t>
            </a:r>
            <a:r>
              <a:rPr lang="ru-RU" sz="1600" dirty="0" smtClean="0">
                <a:solidFill>
                  <a:srgbClr val="002060"/>
                </a:solidFill>
              </a:rPr>
              <a:t>в. </a:t>
            </a:r>
            <a:r>
              <a:rPr lang="ru-RU" sz="1600" dirty="0">
                <a:solidFill>
                  <a:srgbClr val="002060"/>
                </a:solidFill>
              </a:rPr>
              <a:t>под </a:t>
            </a:r>
            <a:r>
              <a:rPr lang="ru-RU" sz="1600" dirty="0" smtClean="0">
                <a:solidFill>
                  <a:srgbClr val="002060"/>
                </a:solidFill>
              </a:rPr>
              <a:t>домом № 3 </a:t>
            </a:r>
            <a:r>
              <a:rPr lang="ru-RU" sz="1600" dirty="0">
                <a:solidFill>
                  <a:srgbClr val="002060"/>
                </a:solidFill>
              </a:rPr>
              <a:t>стояло несколько пристроек-флигелей. </a:t>
            </a:r>
            <a:r>
              <a:rPr lang="ru-RU" sz="1600" dirty="0" smtClean="0">
                <a:solidFill>
                  <a:srgbClr val="002060"/>
                </a:solidFill>
              </a:rPr>
              <a:t>На </a:t>
            </a:r>
            <a:r>
              <a:rPr lang="ru-RU" sz="1600" dirty="0">
                <a:solidFill>
                  <a:srgbClr val="002060"/>
                </a:solidFill>
              </a:rPr>
              <a:t>этом </a:t>
            </a:r>
            <a:r>
              <a:rPr lang="ru-RU" sz="1600" dirty="0" smtClean="0">
                <a:solidFill>
                  <a:srgbClr val="002060"/>
                </a:solidFill>
              </a:rPr>
              <a:t>участке </a:t>
            </a:r>
            <a:r>
              <a:rPr lang="ru-RU" sz="1600" dirty="0">
                <a:solidFill>
                  <a:srgbClr val="002060"/>
                </a:solidFill>
              </a:rPr>
              <a:t>Константин Георгиевич Васили, выходец из </a:t>
            </a:r>
            <a:r>
              <a:rPr lang="ru-RU" sz="1600" dirty="0" err="1">
                <a:solidFill>
                  <a:srgbClr val="002060"/>
                </a:solidFill>
              </a:rPr>
              <a:t>греков-турецкоподданных</a:t>
            </a:r>
            <a:r>
              <a:rPr lang="ru-RU" sz="1600" dirty="0">
                <a:solidFill>
                  <a:srgbClr val="002060"/>
                </a:solidFill>
              </a:rPr>
              <a:t>, содержал одно из самых известных  в Симферополе </a:t>
            </a:r>
            <a:r>
              <a:rPr lang="ru-RU" sz="1600" dirty="0" smtClean="0">
                <a:solidFill>
                  <a:srgbClr val="002060"/>
                </a:solidFill>
              </a:rPr>
              <a:t>фотоателье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9000"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imferopol-98-foto_preview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3214686"/>
            <a:ext cx="5048264" cy="336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Участок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5: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республиканская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медицинская библиотека,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кинотеатр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им. Т.Г. Шевченко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33  Симферополь. ул. Горького, 5. к-т Шевченко. 28.07.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2214554"/>
            <a:ext cx="3375428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1500174"/>
            <a:ext cx="4714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1915 г. был построен выходящий на улицу большой трехэтажный корпус в стиле модерн, состоящий из двух крыльев, соединенных ажурной аркой. Он по праву считается одной из архитектурных жемчужин </a:t>
            </a:r>
            <a:r>
              <a:rPr lang="ru-RU" dirty="0" smtClean="0">
                <a:solidFill>
                  <a:srgbClr val="002060"/>
                </a:solidFill>
              </a:rPr>
              <a:t>Симферополя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9000"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3 Симферополь. Кинотеатр Шевченко (до 1954г. к-т Большевик)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90065" y="3000372"/>
            <a:ext cx="5553935" cy="364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участок № 5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44 Симферополь. ул. Горького, 5. Двор кинотеатра им. Шевченко. 20.10.2002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28736"/>
            <a:ext cx="5271884" cy="346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795897"/>
            <a:ext cx="3428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Это </a:t>
            </a:r>
            <a:r>
              <a:rPr lang="ru-RU" sz="1600" dirty="0" smtClean="0">
                <a:solidFill>
                  <a:srgbClr val="002060"/>
                </a:solidFill>
              </a:rPr>
              <a:t>одно из самых ранних </a:t>
            </a:r>
            <a:r>
              <a:rPr lang="ru-RU" sz="1600" dirty="0" smtClean="0">
                <a:solidFill>
                  <a:srgbClr val="002060"/>
                </a:solidFill>
              </a:rPr>
              <a:t>владений на </a:t>
            </a:r>
            <a:r>
              <a:rPr lang="ru-RU" sz="1600" dirty="0">
                <a:solidFill>
                  <a:srgbClr val="002060"/>
                </a:solidFill>
              </a:rPr>
              <a:t>улице. </a:t>
            </a:r>
            <a:r>
              <a:rPr lang="ru-RU" sz="1600" dirty="0" smtClean="0">
                <a:solidFill>
                  <a:srgbClr val="002060"/>
                </a:solidFill>
              </a:rPr>
              <a:t>В 1860-х гг. здесь </a:t>
            </a:r>
            <a:r>
              <a:rPr lang="ru-RU" sz="1600" dirty="0">
                <a:solidFill>
                  <a:srgbClr val="002060"/>
                </a:solidFill>
              </a:rPr>
              <a:t>находилась усадьба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П.А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Взметнева</a:t>
            </a:r>
            <a:r>
              <a:rPr lang="ru-RU" sz="1600" dirty="0" smtClean="0">
                <a:solidFill>
                  <a:srgbClr val="002060"/>
                </a:solidFill>
              </a:rPr>
              <a:t>, затем – купца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 Н.П. Шнейдера. Сперва </a:t>
            </a:r>
            <a:r>
              <a:rPr lang="ru-RU" sz="1600" dirty="0">
                <a:solidFill>
                  <a:srgbClr val="002060"/>
                </a:solidFill>
              </a:rPr>
              <a:t>появились постройки в глубине участка, во </a:t>
            </a:r>
            <a:r>
              <a:rPr lang="ru-RU" sz="1600" dirty="0" smtClean="0">
                <a:solidFill>
                  <a:srgbClr val="002060"/>
                </a:solidFill>
              </a:rPr>
              <a:t>дворе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9000"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.и. Сидоров (Вадим Баян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1428736"/>
            <a:ext cx="2695575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5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Николай Малько за пульто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28612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5380672"/>
            <a:ext cx="3643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середине </a:t>
            </a:r>
            <a:r>
              <a:rPr lang="ru-RU" dirty="0" smtClean="0">
                <a:solidFill>
                  <a:srgbClr val="002060"/>
                </a:solidFill>
              </a:rPr>
              <a:t>1910-х гг. здесь неоднократно </a:t>
            </a:r>
            <a:r>
              <a:rPr lang="ru-RU" dirty="0">
                <a:solidFill>
                  <a:srgbClr val="002060"/>
                </a:solidFill>
              </a:rPr>
              <a:t>читал  свои произведения живший в тогда Симферополе поэт-эгофутурист Вадим Баян (В.И. Сидоров</a:t>
            </a:r>
            <a:r>
              <a:rPr lang="ru-RU" dirty="0" smtClean="0">
                <a:solidFill>
                  <a:srgbClr val="002060"/>
                </a:solidFill>
              </a:rPr>
              <a:t>)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0562" y="1928802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1925 г. здесь прошли гастроли симфонического оркестра под управлением профессора Н. </a:t>
            </a:r>
            <a:r>
              <a:rPr lang="ru-RU" dirty="0" smtClean="0">
                <a:solidFill>
                  <a:srgbClr val="002060"/>
                </a:solidFill>
              </a:rPr>
              <a:t>Малько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18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3520" y="1524000"/>
            <a:ext cx="3485106" cy="440533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Максим Горький (Алексей Максимович Пешков)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(1868-1936),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русский писатель, драматург, журналист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4000" t="-44000" r="-42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7 Симферополь. ул. Горького, 5. Кинотеатр им. Шевченко. Лето 1967г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7282" y="3480139"/>
            <a:ext cx="5636718" cy="337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Ул. М. Горького, 5: Кинотеатр «Большевик» – «Баян»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02 Симферополь. Кинотеатр Большевик (после 1954г. - к-т Шевченко)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28670"/>
            <a:ext cx="5214942" cy="342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643446"/>
            <a:ext cx="2928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Вот снимки кинотеатра 1967 года, когда </a:t>
            </a:r>
            <a:r>
              <a:rPr lang="ru-RU" dirty="0" err="1">
                <a:solidFill>
                  <a:srgbClr val="002060"/>
                </a:solidFill>
              </a:rPr>
              <a:t>симферопольцы</a:t>
            </a:r>
            <a:r>
              <a:rPr lang="ru-RU" dirty="0">
                <a:solidFill>
                  <a:srgbClr val="002060"/>
                </a:solidFill>
              </a:rPr>
              <a:t> могли посмотреть здесь остросюжетный фильм студии «Узбекфильм» «В 26-го не стрелять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80 Симферополь. ул. Дворянская (ныне ул. Горького). Дом на пересечении ее с ул. Пушкинской. Открытка до 1917г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07133" y="1357298"/>
            <a:ext cx="3436867" cy="50006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участки № 6 и 8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50 Симферополь. ул. Горького (около кинотеатра им. Шевченко). ПАНОРАМА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285860"/>
            <a:ext cx="4714876" cy="312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4214818"/>
            <a:ext cx="571504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На противоположной стороне </a:t>
            </a:r>
            <a:r>
              <a:rPr lang="ru-RU" sz="1600" dirty="0" smtClean="0">
                <a:solidFill>
                  <a:srgbClr val="002060"/>
                </a:solidFill>
              </a:rPr>
              <a:t>в начале </a:t>
            </a:r>
            <a:r>
              <a:rPr lang="ru-RU" sz="1600" dirty="0">
                <a:solidFill>
                  <a:srgbClr val="002060"/>
                </a:solidFill>
              </a:rPr>
              <a:t>ХХ </a:t>
            </a:r>
            <a:r>
              <a:rPr lang="ru-RU" sz="1600" dirty="0" smtClean="0">
                <a:solidFill>
                  <a:srgbClr val="002060"/>
                </a:solidFill>
              </a:rPr>
              <a:t>в. </a:t>
            </a:r>
            <a:r>
              <a:rPr lang="ru-RU" sz="1600" dirty="0">
                <a:solidFill>
                  <a:srgbClr val="002060"/>
                </a:solidFill>
              </a:rPr>
              <a:t>здесь, на участке № 6, находился </a:t>
            </a:r>
            <a:r>
              <a:rPr lang="ru-RU" sz="1600" dirty="0" smtClean="0">
                <a:solidFill>
                  <a:srgbClr val="002060"/>
                </a:solidFill>
              </a:rPr>
              <a:t>магазин купцов </a:t>
            </a:r>
            <a:r>
              <a:rPr lang="ru-RU" sz="1600" dirty="0" err="1" smtClean="0">
                <a:solidFill>
                  <a:srgbClr val="002060"/>
                </a:solidFill>
              </a:rPr>
              <a:t>Булатовых</a:t>
            </a:r>
            <a:r>
              <a:rPr lang="ru-RU" sz="1600" dirty="0" smtClean="0">
                <a:solidFill>
                  <a:srgbClr val="002060"/>
                </a:solidFill>
              </a:rPr>
              <a:t>. Далее </a:t>
            </a:r>
            <a:r>
              <a:rPr lang="ru-RU" sz="1600" dirty="0">
                <a:solidFill>
                  <a:srgbClr val="002060"/>
                </a:solidFill>
              </a:rPr>
              <a:t>следуют постройки участка № 8, выходящего на угол с ул. </a:t>
            </a:r>
            <a:r>
              <a:rPr lang="ru-RU" sz="1600" dirty="0" smtClean="0">
                <a:solidFill>
                  <a:srgbClr val="002060"/>
                </a:solidFill>
              </a:rPr>
              <a:t>Пушкина. В  </a:t>
            </a:r>
            <a:r>
              <a:rPr lang="ru-RU" sz="1600" dirty="0">
                <a:solidFill>
                  <a:srgbClr val="002060"/>
                </a:solidFill>
              </a:rPr>
              <a:t>1911 г. новый владелец построил двухэтажные постройки вдоль ул. </a:t>
            </a:r>
            <a:r>
              <a:rPr lang="ru-RU" sz="1600" dirty="0" smtClean="0">
                <a:solidFill>
                  <a:srgbClr val="002060"/>
                </a:solidFill>
              </a:rPr>
              <a:t>Дворянской </a:t>
            </a:r>
            <a:r>
              <a:rPr lang="ru-RU" sz="1600" dirty="0">
                <a:solidFill>
                  <a:srgbClr val="002060"/>
                </a:solidFill>
              </a:rPr>
              <a:t>и трехэтажный доходный дом на углу с ул. Пушкина, в котором сейчас находятся гастроном и магазин модной одежды «</a:t>
            </a:r>
            <a:r>
              <a:rPr lang="ru-RU" sz="1600" dirty="0" err="1">
                <a:solidFill>
                  <a:srgbClr val="002060"/>
                </a:solidFill>
              </a:rPr>
              <a:t>Валди</a:t>
            </a:r>
            <a:r>
              <a:rPr lang="ru-RU" sz="1600" dirty="0">
                <a:solidFill>
                  <a:srgbClr val="002060"/>
                </a:solidFill>
              </a:rPr>
              <a:t> - Кипарис</a:t>
            </a:r>
            <a:r>
              <a:rPr lang="ru-RU" sz="1600" dirty="0" smtClean="0">
                <a:solidFill>
                  <a:srgbClr val="002060"/>
                </a:solidFill>
              </a:rPr>
              <a:t>», а ранее -  товарищество </a:t>
            </a:r>
            <a:r>
              <a:rPr lang="ru-RU" sz="1600" dirty="0">
                <a:solidFill>
                  <a:srgbClr val="002060"/>
                </a:solidFill>
              </a:rPr>
              <a:t>«Треугольник</a:t>
            </a:r>
            <a:r>
              <a:rPr lang="ru-RU" sz="1600" dirty="0" smtClean="0">
                <a:solidFill>
                  <a:srgbClr val="002060"/>
                </a:solidFill>
              </a:rPr>
              <a:t>», которое производило </a:t>
            </a:r>
            <a:r>
              <a:rPr lang="ru-RU" sz="1600" dirty="0">
                <a:solidFill>
                  <a:srgbClr val="002060"/>
                </a:solidFill>
              </a:rPr>
              <a:t>и </a:t>
            </a:r>
            <a:r>
              <a:rPr lang="ru-RU" sz="1600" dirty="0" smtClean="0">
                <a:solidFill>
                  <a:srgbClr val="002060"/>
                </a:solidFill>
              </a:rPr>
              <a:t>продавало </a:t>
            </a:r>
            <a:r>
              <a:rPr lang="ru-RU" sz="1600" dirty="0">
                <a:solidFill>
                  <a:srgbClr val="002060"/>
                </a:solidFill>
              </a:rPr>
              <a:t>изделия из каучука и резины, шины и другую продукцию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имферополь. ул.Пушкина. Аптека № 4. 198 ..г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9185" y="3000380"/>
            <a:ext cx="5144815" cy="385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На пересечении улиц Горького и Пушкинской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 descr="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670"/>
            <a:ext cx="5572132" cy="339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5720" y="4272677"/>
            <a:ext cx="364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 месте «черной аптеки», чьи </a:t>
            </a:r>
            <a:r>
              <a:rPr lang="ru-RU" dirty="0">
                <a:solidFill>
                  <a:srgbClr val="002060"/>
                </a:solidFill>
              </a:rPr>
              <a:t>витрины ранее были выполнены из  черного </a:t>
            </a:r>
            <a:r>
              <a:rPr lang="ru-RU" dirty="0" smtClean="0">
                <a:solidFill>
                  <a:srgbClr val="002060"/>
                </a:solidFill>
              </a:rPr>
              <a:t>стекла, в </a:t>
            </a:r>
            <a:r>
              <a:rPr lang="ru-RU" dirty="0">
                <a:solidFill>
                  <a:srgbClr val="002060"/>
                </a:solidFill>
              </a:rPr>
              <a:t>начале </a:t>
            </a:r>
            <a:r>
              <a:rPr lang="en-US" dirty="0">
                <a:solidFill>
                  <a:srgbClr val="002060"/>
                </a:solidFill>
              </a:rPr>
              <a:t>XX</a:t>
            </a:r>
            <a:r>
              <a:rPr lang="ru-RU" dirty="0">
                <a:solidFill>
                  <a:srgbClr val="002060"/>
                </a:solidFill>
              </a:rPr>
              <a:t> в. купец и домовладелец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Н.П</a:t>
            </a:r>
            <a:r>
              <a:rPr lang="ru-RU" dirty="0">
                <a:solidFill>
                  <a:srgbClr val="002060"/>
                </a:solidFill>
              </a:rPr>
              <a:t>. Шнейдер  </a:t>
            </a:r>
            <a:r>
              <a:rPr lang="ru-RU" dirty="0" smtClean="0">
                <a:solidFill>
                  <a:srgbClr val="002060"/>
                </a:solidFill>
              </a:rPr>
              <a:t>содержал  лавки</a:t>
            </a:r>
            <a:r>
              <a:rPr lang="ru-RU" dirty="0">
                <a:solidFill>
                  <a:srgbClr val="002060"/>
                </a:solidFill>
              </a:rPr>
              <a:t>, погреб и магазины. </a:t>
            </a:r>
            <a:r>
              <a:rPr lang="ru-RU" dirty="0" smtClean="0">
                <a:solidFill>
                  <a:srgbClr val="002060"/>
                </a:solidFill>
              </a:rPr>
              <a:t>Здание </a:t>
            </a:r>
            <a:r>
              <a:rPr lang="ru-RU" dirty="0">
                <a:solidFill>
                  <a:srgbClr val="002060"/>
                </a:solidFill>
              </a:rPr>
              <a:t>нынешней аптеки №4 было перестроено до неузнаваемости в 1930-ых </a:t>
            </a:r>
            <a:r>
              <a:rPr lang="ru-RU" dirty="0" smtClean="0">
                <a:solidFill>
                  <a:srgbClr val="002060"/>
                </a:solidFill>
              </a:rPr>
              <a:t>гг.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3698934" cy="258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На пересечении улиц Горького и Пушкинской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/>
          </a:p>
        </p:txBody>
      </p:sp>
      <p:pic>
        <p:nvPicPr>
          <p:cNvPr id="5" name="Рисунок 4" descr="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643051"/>
            <a:ext cx="3500430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3786190"/>
            <a:ext cx="5214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До </a:t>
            </a:r>
            <a:r>
              <a:rPr lang="ru-RU" dirty="0" smtClean="0">
                <a:solidFill>
                  <a:srgbClr val="002060"/>
                </a:solidFill>
              </a:rPr>
              <a:t>1950-х гг. </a:t>
            </a:r>
            <a:r>
              <a:rPr lang="ru-RU" dirty="0">
                <a:solidFill>
                  <a:srgbClr val="002060"/>
                </a:solidFill>
              </a:rPr>
              <a:t>на этом углу разъезжались два маршрута трамвая: первый номер шел к району Базарной площади, а третий – прямо, к 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Гоголя. Когда были убраны трамвайные рельсы, в начале </a:t>
            </a:r>
            <a:r>
              <a:rPr lang="ru-RU" dirty="0" smtClean="0">
                <a:solidFill>
                  <a:srgbClr val="002060"/>
                </a:solidFill>
              </a:rPr>
              <a:t>1960-х гг., </a:t>
            </a:r>
            <a:r>
              <a:rPr lang="ru-RU" dirty="0">
                <a:solidFill>
                  <a:srgbClr val="002060"/>
                </a:solidFill>
              </a:rPr>
              <a:t>на этом перекрестке, у «черной аптеки» был установлен бюст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Ю.А</a:t>
            </a:r>
            <a:r>
              <a:rPr lang="ru-RU" dirty="0">
                <a:solidFill>
                  <a:srgbClr val="002060"/>
                </a:solidFill>
              </a:rPr>
              <a:t>. Гагарина, исчезнувший через несколько лет. В 1967 г. на этом оживленном перекрестке, любимом месте встреч </a:t>
            </a:r>
            <a:r>
              <a:rPr lang="ru-RU" dirty="0" err="1">
                <a:solidFill>
                  <a:srgbClr val="002060"/>
                </a:solidFill>
              </a:rPr>
              <a:t>симферопольцев</a:t>
            </a:r>
            <a:r>
              <a:rPr lang="ru-RU" dirty="0">
                <a:solidFill>
                  <a:srgbClr val="002060"/>
                </a:solidFill>
              </a:rPr>
              <a:t>, был открыт памятник А.С. </a:t>
            </a:r>
            <a:r>
              <a:rPr lang="ru-RU" dirty="0" smtClean="0">
                <a:solidFill>
                  <a:srgbClr val="002060"/>
                </a:solidFill>
              </a:rPr>
              <a:t>Пушкину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5000"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41600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785794"/>
            <a:ext cx="5789047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10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дом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3500438"/>
            <a:ext cx="2051304" cy="318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643446"/>
            <a:ext cx="6000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 1830-х гг. участок № 10 </a:t>
            </a:r>
            <a:r>
              <a:rPr lang="ru-RU" sz="1600" dirty="0">
                <a:solidFill>
                  <a:srgbClr val="002060"/>
                </a:solidFill>
              </a:rPr>
              <a:t>купило </a:t>
            </a:r>
            <a:r>
              <a:rPr lang="ru-RU" sz="1600" dirty="0" err="1">
                <a:solidFill>
                  <a:srgbClr val="002060"/>
                </a:solidFill>
              </a:rPr>
              <a:t>таврическое</a:t>
            </a:r>
            <a:r>
              <a:rPr lang="ru-RU" sz="1600" dirty="0">
                <a:solidFill>
                  <a:srgbClr val="002060"/>
                </a:solidFill>
              </a:rPr>
              <a:t> дворянство и построило себе здесь дом для собраний с двумя флигелями. П</a:t>
            </a:r>
            <a:r>
              <a:rPr lang="ru-RU" sz="1600" dirty="0" smtClean="0">
                <a:solidFill>
                  <a:srgbClr val="002060"/>
                </a:solidFill>
              </a:rPr>
              <a:t>ервое </a:t>
            </a:r>
            <a:r>
              <a:rPr lang="ru-RU" sz="1600" dirty="0">
                <a:solidFill>
                  <a:srgbClr val="002060"/>
                </a:solidFill>
              </a:rPr>
              <a:t>здание Дворянского собрания оказалось </a:t>
            </a:r>
            <a:r>
              <a:rPr lang="ru-RU" sz="1600" dirty="0" smtClean="0">
                <a:solidFill>
                  <a:srgbClr val="002060"/>
                </a:solidFill>
              </a:rPr>
              <a:t>не </a:t>
            </a:r>
            <a:r>
              <a:rPr lang="ru-RU" sz="1600" dirty="0">
                <a:solidFill>
                  <a:srgbClr val="002060"/>
                </a:solidFill>
              </a:rPr>
              <a:t>приспособленным для размещения большого количества людей. В 1848 – 1850 </a:t>
            </a:r>
            <a:r>
              <a:rPr lang="ru-RU" sz="1600" dirty="0" smtClean="0">
                <a:solidFill>
                  <a:srgbClr val="002060"/>
                </a:solidFill>
              </a:rPr>
              <a:t>гг. оно </a:t>
            </a:r>
            <a:r>
              <a:rPr lang="ru-RU" sz="1600" dirty="0">
                <a:solidFill>
                  <a:srgbClr val="002060"/>
                </a:solidFill>
              </a:rPr>
              <a:t>было расширено, и был построен новый, полутораэтажный корпус по проекту петербургского архитектора К.И. </a:t>
            </a:r>
            <a:r>
              <a:rPr lang="ru-RU" sz="1600" dirty="0" err="1">
                <a:solidFill>
                  <a:srgbClr val="002060"/>
                </a:solidFill>
              </a:rPr>
              <a:t>Гоняева</a:t>
            </a:r>
            <a:r>
              <a:rPr lang="ru-RU" sz="1600" dirty="0">
                <a:solidFill>
                  <a:srgbClr val="002060"/>
                </a:solidFill>
              </a:rPr>
              <a:t> и архитектора К.И. </a:t>
            </a:r>
            <a:r>
              <a:rPr lang="ru-RU" sz="1600" dirty="0" err="1">
                <a:solidFill>
                  <a:srgbClr val="002060"/>
                </a:solidFill>
              </a:rPr>
              <a:t>Эшлимана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который сохранился до </a:t>
            </a:r>
            <a:r>
              <a:rPr lang="ru-RU" sz="1600" dirty="0">
                <a:solidFill>
                  <a:srgbClr val="002060"/>
                </a:solidFill>
              </a:rPr>
              <a:t>сих пор по ул. Горького, 10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6000"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ом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847" y="1214422"/>
            <a:ext cx="504224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002 Симферополь. ул.Горького. Здание библиотеки им.Франко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220" y="3810000"/>
            <a:ext cx="471678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еров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85860"/>
            <a:ext cx="2977896" cy="3974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10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3206057"/>
            <a:ext cx="5715008" cy="365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5429264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Будущий </a:t>
            </a:r>
            <a:r>
              <a:rPr lang="ru-RU" dirty="0">
                <a:solidFill>
                  <a:srgbClr val="002060"/>
                </a:solidFill>
              </a:rPr>
              <a:t>композитор Александр Серов, бывший в 1845 – 1846 </a:t>
            </a:r>
            <a:r>
              <a:rPr lang="ru-RU" dirty="0" smtClean="0">
                <a:solidFill>
                  <a:srgbClr val="002060"/>
                </a:solidFill>
              </a:rPr>
              <a:t>гг. </a:t>
            </a:r>
            <a:r>
              <a:rPr lang="ru-RU" dirty="0">
                <a:solidFill>
                  <a:srgbClr val="002060"/>
                </a:solidFill>
              </a:rPr>
              <a:t>директором театра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0364" y="1571612"/>
            <a:ext cx="6143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1911 г. по проекту академика архитектуры А.Н. Бекетова было построено новое здание Дворянского театра с доходным домом, оформившее угол улиц Дворянской и Пушкинской и ставшее одним из достойных украшений </a:t>
            </a:r>
            <a:r>
              <a:rPr lang="ru-RU" dirty="0" smtClean="0">
                <a:solidFill>
                  <a:srgbClr val="002060"/>
                </a:solidFill>
              </a:rPr>
              <a:t>города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8а Симферополь. ул.Пушкина. Центральная сберкасса. Вид с перекрестка ул.Пушкина и ул.Горького. Фото Б.Н.Фельдмана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7620" y="1381100"/>
            <a:ext cx="4051657" cy="547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10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2428868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. В советское время этот корпус долгое время использовался под Центральную сберкассу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1 Симферополь. ул. Горького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3429000"/>
            <a:ext cx="4889506" cy="323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7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/>
          </a:p>
        </p:txBody>
      </p:sp>
      <p:pic>
        <p:nvPicPr>
          <p:cNvPr id="5" name="Рисунок 4" descr="104 Симферополь. ул. Горького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286116" cy="496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15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hurinov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000108"/>
            <a:ext cx="4186483" cy="338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9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/>
          </a:p>
        </p:txBody>
      </p:sp>
      <p:pic>
        <p:nvPicPr>
          <p:cNvPr id="6" name="Рисунок 5" descr="002 Симферополь. ул. Горького. Клуб энергетиков. Ныне театр кукол. 03.1966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857496"/>
            <a:ext cx="4032510" cy="381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4786322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середине </a:t>
            </a:r>
            <a:r>
              <a:rPr lang="ru-RU" dirty="0" smtClean="0">
                <a:solidFill>
                  <a:srgbClr val="002060"/>
                </a:solidFill>
              </a:rPr>
              <a:t>1930-х гг. </a:t>
            </a:r>
            <a:r>
              <a:rPr lang="ru-RU" dirty="0">
                <a:solidFill>
                  <a:srgbClr val="002060"/>
                </a:solidFill>
              </a:rPr>
              <a:t>воспитатель одного из детских садов Симферополя Мария Константиновна Шуринова выступала перед детьми с забавным Петрушкой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628" y="1714488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1960-х гг. </a:t>
            </a:r>
            <a:r>
              <a:rPr lang="ru-RU" dirty="0">
                <a:solidFill>
                  <a:srgbClr val="002060"/>
                </a:solidFill>
              </a:rPr>
              <a:t>театр кукол переехал на ул. Горького, в здание бывшего клуба энергетиков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b3378da821b46be41a201ec18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00174"/>
            <a:ext cx="3151405" cy="3833826"/>
          </a:xfrm>
          <a:prstGeom prst="snip2Diag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Впервые </a:t>
            </a:r>
            <a:r>
              <a:rPr lang="ru-RU" sz="2400" dirty="0" smtClean="0">
                <a:solidFill>
                  <a:srgbClr val="002060"/>
                </a:solidFill>
              </a:rPr>
              <a:t>Алексей Пешков </a:t>
            </a:r>
            <a:r>
              <a:rPr lang="ru-RU" sz="2400" dirty="0" smtClean="0">
                <a:solidFill>
                  <a:srgbClr val="002060"/>
                </a:solidFill>
              </a:rPr>
              <a:t>побывал </a:t>
            </a:r>
            <a:r>
              <a:rPr lang="ru-RU" sz="2400" dirty="0" smtClean="0">
                <a:solidFill>
                  <a:srgbClr val="002060"/>
                </a:solidFill>
              </a:rPr>
              <a:t>в Крыму в </a:t>
            </a:r>
            <a:r>
              <a:rPr lang="ru-RU" sz="2400" dirty="0" smtClean="0">
                <a:solidFill>
                  <a:srgbClr val="002060"/>
                </a:solidFill>
              </a:rPr>
              <a:t>августе – сентябре 1891 г. во время своих известных «странствий по Руси</a:t>
            </a:r>
            <a:r>
              <a:rPr lang="ru-RU" sz="2400" dirty="0" smtClean="0">
                <a:solidFill>
                  <a:srgbClr val="002060"/>
                </a:solidFill>
              </a:rPr>
              <a:t>»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120709014447f2bbe0911c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928802"/>
            <a:ext cx="3257268" cy="4357696"/>
          </a:xfrm>
          <a:prstGeom prst="snip2Diag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11 Симферополь. ул. Горького. 03.1966 с фонтаном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9516" y="1524000"/>
            <a:ext cx="474496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11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Юрий Богатиков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910" y="1500174"/>
            <a:ext cx="2075688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Горького: участок №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11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4922994a330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89" y="2571744"/>
            <a:ext cx="5445501" cy="385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4786322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002060"/>
                </a:solidFill>
              </a:rPr>
              <a:t>Юрий Иосифович Бога́тиков (</a:t>
            </a:r>
            <a:r>
              <a:rPr lang="vi-VN" dirty="0" smtClean="0">
                <a:solidFill>
                  <a:srgbClr val="002060"/>
                </a:solidFill>
              </a:rPr>
              <a:t>1932</a:t>
            </a:r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vi-VN" dirty="0" smtClean="0">
                <a:solidFill>
                  <a:srgbClr val="002060"/>
                </a:solidFill>
              </a:rPr>
              <a:t>2002</a:t>
            </a:r>
            <a:r>
              <a:rPr lang="vi-VN" dirty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ltikovsky Vasily 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357298"/>
            <a:ext cx="2214578" cy="302375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4c0633f2e69d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3000372"/>
            <a:ext cx="4881570" cy="364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549676"/>
            <a:ext cx="3643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 1910 –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1930-х гг.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 бывшем доме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Крацбаршт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снимал квартиру санитарный врач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В.И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Салтыковский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, обвиненный в 1940 г. в контрреволюционной антисоветской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деятельности,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и приговоренный к 5-летней высылке из Крыма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182" y="1857364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Здесь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находились постройки одной из самых обширных на ул. Дворянской частных усадеб, уже в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1870-х гг.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принадлежавшей семье купцов-караимов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Крацбаршт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7 Симферополь. ул. горького. Вдали ее пересечение с ул. Желябова, дом № 14. 1985г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5000660" cy="471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усадьба № 14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6446" y="1857364"/>
            <a:ext cx="3071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садьба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№ 14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начале ХХ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принадлежала купцу С.Ф.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Додохову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затем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находились Общество взаимопомощи садовников, виноградарей и виноделов Таврической губернии и Клуб общества взаимного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вспомоществования приказчиков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16/10 на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углу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157 Симферополь. ул. Горького (вид с ул. Жуковского в сторону ул. Пушкина). ПАНОРАМА 11б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00364" y="2786058"/>
            <a:ext cx="5932120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ерекресток улиц Горького и Жуковск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500174"/>
            <a:ext cx="5000660" cy="285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верь в музучилищ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2000240"/>
            <a:ext cx="6628531" cy="421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13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а Симферополь. ул. Горького. Здание горкома партии. 196 ..г. Фото Б.Н.Фельдмана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90" y="2143116"/>
            <a:ext cx="604697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15,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здание исполкома Центрального района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. Симферополя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4СИМ~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29322" y="2143116"/>
            <a:ext cx="304847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18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857364"/>
            <a:ext cx="45005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Самое приметное здание на </a:t>
            </a:r>
            <a:r>
              <a:rPr lang="ru-RU" dirty="0" smtClean="0">
                <a:solidFill>
                  <a:srgbClr val="002060"/>
                </a:solidFill>
              </a:rPr>
              <a:t>перекрестке улиц Горького-Жуковского – </a:t>
            </a:r>
            <a:r>
              <a:rPr lang="ru-RU" dirty="0">
                <a:solidFill>
                  <a:srgbClr val="002060"/>
                </a:solidFill>
              </a:rPr>
              <a:t>дом № 18/11, в котором сегодня размещается Симферопольский гарнизонный госпиталь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конце 1890-х гг. сюда </a:t>
            </a:r>
            <a:r>
              <a:rPr lang="ru-RU" dirty="0">
                <a:solidFill>
                  <a:srgbClr val="002060"/>
                </a:solidFill>
              </a:rPr>
              <a:t>переезжает Симферопольская женская казенная гимназия (ранее располагалась по нынешней ул. Ушинского, 4</a:t>
            </a:r>
            <a:r>
              <a:rPr lang="ru-RU" dirty="0" smtClean="0">
                <a:solidFill>
                  <a:srgbClr val="002060"/>
                </a:solidFill>
              </a:rPr>
              <a:t>). </a:t>
            </a:r>
            <a:r>
              <a:rPr lang="ru-RU" dirty="0">
                <a:solidFill>
                  <a:srgbClr val="002060"/>
                </a:solidFill>
              </a:rPr>
              <a:t>В 1915 г. во время Первой мировой войны в зданиях бывшей казенной женской гимназии разместился тыловой лазарет для больных и раненых русских воинов. Таким образом, здание по ул. Горького, 18 уже почти 100 лет не меняет своего назначения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2 Симферополь. ул. Горького, 18. Мемориальная доска на здании военного госпиталя. До 1917г. - женская гимназия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3000372"/>
            <a:ext cx="5500678" cy="364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42860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18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013 Симферополь. ул. Горького, 18. Мемориальная доска на здании военного госпиталя. До 1917г. - женская гимназия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004467"/>
            <a:ext cx="3214678" cy="485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3 Симферополь. ул. Горького ( на ее пересечении с ул. Жуковского). ПАНОРАМА 10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286000"/>
            <a:ext cx="6500858" cy="430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19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357298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Напротив гарнизонного госпиталя (ул. Горького, 19/9) заканчивается строительство нового корпуса популярного детского кафе «</a:t>
            </a:r>
            <a:r>
              <a:rPr lang="ru-RU" dirty="0" err="1">
                <a:solidFill>
                  <a:srgbClr val="002060"/>
                </a:solidFill>
              </a:rPr>
              <a:t>Амиго</a:t>
            </a:r>
            <a:r>
              <a:rPr lang="ru-RU" dirty="0">
                <a:solidFill>
                  <a:srgbClr val="002060"/>
                </a:solidFill>
              </a:rPr>
              <a:t>». В 1902 г. </a:t>
            </a:r>
            <a:r>
              <a:rPr lang="ru-RU" dirty="0" smtClean="0">
                <a:solidFill>
                  <a:srgbClr val="002060"/>
                </a:solidFill>
              </a:rPr>
              <a:t>здесь был </a:t>
            </a:r>
            <a:r>
              <a:rPr lang="ru-RU" dirty="0">
                <a:solidFill>
                  <a:srgbClr val="002060"/>
                </a:solidFill>
              </a:rPr>
              <a:t>открыт детский приют «Ясли» имени А.Д. </a:t>
            </a:r>
            <a:r>
              <a:rPr lang="ru-RU" dirty="0" err="1">
                <a:solidFill>
                  <a:srgbClr val="002060"/>
                </a:solidFill>
              </a:rPr>
              <a:t>Люстиха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ижегородские босяк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643050"/>
            <a:ext cx="5143536" cy="43577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«Хождение мое по Руси было вызвано не стремлением к бродяжничеству, а желанием видеть – где я живу, что за народ вокруг меня». </a:t>
            </a: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М. Горький</a:t>
            </a:r>
            <a:endParaRPr lang="ru-RU" sz="1800" i="1" dirty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0760" y="1643050"/>
            <a:ext cx="27146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За </a:t>
            </a:r>
            <a:r>
              <a:rPr lang="ru-RU" sz="1400" b="1" dirty="0">
                <a:solidFill>
                  <a:srgbClr val="002060"/>
                </a:solidFill>
              </a:rPr>
              <a:t>два месяца </a:t>
            </a:r>
            <a:r>
              <a:rPr lang="ru-RU" sz="1400" b="1" dirty="0" smtClean="0">
                <a:solidFill>
                  <a:srgbClr val="002060"/>
                </a:solidFill>
              </a:rPr>
              <a:t>обездоленный </a:t>
            </a:r>
            <a:r>
              <a:rPr lang="ru-RU" sz="1400" b="1" dirty="0">
                <a:solidFill>
                  <a:srgbClr val="002060"/>
                </a:solidFill>
              </a:rPr>
              <a:t>паренек </a:t>
            </a:r>
            <a:r>
              <a:rPr lang="ru-RU" sz="1400" b="1" dirty="0" smtClean="0">
                <a:solidFill>
                  <a:srgbClr val="002060"/>
                </a:solidFill>
              </a:rPr>
              <a:t>Алеша Пешков пересек </a:t>
            </a:r>
            <a:r>
              <a:rPr lang="ru-RU" sz="1400" b="1" dirty="0">
                <a:solidFill>
                  <a:srgbClr val="002060"/>
                </a:solidFill>
              </a:rPr>
              <a:t>пешком </a:t>
            </a:r>
            <a:r>
              <a:rPr lang="ru-RU" sz="1400" b="1" dirty="0" smtClean="0">
                <a:solidFill>
                  <a:srgbClr val="002060"/>
                </a:solidFill>
              </a:rPr>
              <a:t>весь </a:t>
            </a:r>
            <a:r>
              <a:rPr lang="ru-RU" sz="1400" b="1" dirty="0">
                <a:solidFill>
                  <a:srgbClr val="002060"/>
                </a:solidFill>
              </a:rPr>
              <a:t>полуостров, побывал в Симферополе, Бахчисарае, Севастополе и Феодосии, после чего переправился рыбачьем ялике через Керченский пролив на Тамань. Из-за постигших </a:t>
            </a:r>
            <a:r>
              <a:rPr lang="ru-RU" sz="1400" b="1" dirty="0" smtClean="0">
                <a:solidFill>
                  <a:srgbClr val="002060"/>
                </a:solidFill>
              </a:rPr>
              <a:t>летом 1891 </a:t>
            </a:r>
            <a:r>
              <a:rPr lang="ru-RU" sz="1400" b="1" dirty="0">
                <a:solidFill>
                  <a:srgbClr val="002060"/>
                </a:solidFill>
              </a:rPr>
              <a:t>г. центральные губернии России неурожая и голода, в Тавриду хлынули сотни и тысячи обездоленных сезонников, берущихся ради заработка за любую, самую тяжелую и непосильную работу. Среди них оказался и этот юноша в скудных и рваных </a:t>
            </a:r>
            <a:r>
              <a:rPr lang="ru-RU" sz="1400" b="1" dirty="0" smtClean="0">
                <a:solidFill>
                  <a:srgbClr val="002060"/>
                </a:solidFill>
              </a:rPr>
              <a:t>обносках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2 Симферополь. ул. Горького, 19-а. 11.1986г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428736"/>
            <a:ext cx="4403630" cy="418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21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2132" y="1714488"/>
            <a:ext cx="32861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Вплотную к бывшему сиротскому приюту «Ясли» примыкало здание богадельни для стариков и больной бедноты, стоявшее на участке № 21. Ее организовал тот же Антон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Люстих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одновременно с приютом для детей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1930-х гг.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эти постройки  были снесены. На их месте был построен дом-коттедж для семей рабочих, похожий на затейливый сказочный теремок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4 Симферополь. ул.Советская  (ныне ул.Горького 20). Здесь проходили заседания Симферопольского комитета РСДРП в 1904-1905г.г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4924780" cy="328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20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181 Симферополь. ул. Горького, 20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3513" y="3929066"/>
            <a:ext cx="4032713" cy="267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786322"/>
            <a:ext cx="428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Напротив оригинального дома-коттеджа находится двухэтажный дом № 20, за которым находится двор с постройками. В начале ХХ в. этим участком владел потомственный почетный гражданин П.Б. </a:t>
            </a:r>
            <a:r>
              <a:rPr lang="ru-RU" dirty="0" err="1">
                <a:solidFill>
                  <a:srgbClr val="002060"/>
                </a:solidFill>
              </a:rPr>
              <a:t>Субаши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2 Симферополь. ул. Горьког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4786314" cy="317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22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28" y="1643050"/>
            <a:ext cx="4143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Рядом с домом № 20 стоит двухэтажный дом № 22. За ним находится обширный двор с постройками: бывшими флигелями, службами и конюшней. В середине </a:t>
            </a:r>
            <a:r>
              <a:rPr lang="ru-RU" dirty="0" smtClean="0">
                <a:solidFill>
                  <a:srgbClr val="002060"/>
                </a:solidFill>
              </a:rPr>
              <a:t>1930-х гг. </a:t>
            </a:r>
            <a:r>
              <a:rPr lang="ru-RU" dirty="0">
                <a:solidFill>
                  <a:srgbClr val="002060"/>
                </a:solidFill>
              </a:rPr>
              <a:t>здесь снимал квартиру Ефим Моисеевич Фомин</a:t>
            </a:r>
          </a:p>
        </p:txBody>
      </p:sp>
      <p:pic>
        <p:nvPicPr>
          <p:cNvPr id="6" name="Рисунок 5" descr="141 Симферополь. ул. Горького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857628"/>
            <a:ext cx="4022287" cy="261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8 Симферополь. ул. Горького, 25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5808866" cy="384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дом №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25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5072074"/>
            <a:ext cx="735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На противоположной стороне улицы Горького стоит двухэтажный дом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№ </a:t>
            </a:r>
            <a:r>
              <a:rPr lang="ru-RU" sz="1600" dirty="0">
                <a:solidFill>
                  <a:srgbClr val="002060"/>
                </a:solidFill>
              </a:rPr>
              <a:t>25/12, в котором сегодня, как и в бывшем доме казенной женской гимназии, расположен гарнизонный госпиталь. С середины </a:t>
            </a:r>
            <a:r>
              <a:rPr lang="ru-RU" sz="1600" dirty="0" smtClean="0">
                <a:solidFill>
                  <a:srgbClr val="002060"/>
                </a:solidFill>
              </a:rPr>
              <a:t>1890-х гг. до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1920 </a:t>
            </a:r>
            <a:r>
              <a:rPr lang="ru-RU" sz="1600" dirty="0">
                <a:solidFill>
                  <a:srgbClr val="002060"/>
                </a:solidFill>
              </a:rPr>
              <a:t>г. он принадлежал </a:t>
            </a:r>
            <a:r>
              <a:rPr lang="ru-RU" sz="1600" dirty="0" smtClean="0">
                <a:solidFill>
                  <a:srgbClr val="002060"/>
                </a:solidFill>
              </a:rPr>
              <a:t>уважаемому в </a:t>
            </a:r>
            <a:r>
              <a:rPr lang="ru-RU" sz="1600" dirty="0">
                <a:solidFill>
                  <a:srgbClr val="002060"/>
                </a:solidFill>
              </a:rPr>
              <a:t>городе человеку – помощнику присяжного поверенного кандидату прав </a:t>
            </a:r>
            <a:r>
              <a:rPr lang="ru-RU" sz="1600" dirty="0" err="1">
                <a:solidFill>
                  <a:srgbClr val="002060"/>
                </a:solidFill>
              </a:rPr>
              <a:t>Лейбу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Гамшиевичу</a:t>
            </a:r>
            <a:r>
              <a:rPr lang="ru-RU" sz="1600" dirty="0">
                <a:solidFill>
                  <a:srgbClr val="002060"/>
                </a:solidFill>
              </a:rPr>
              <a:t> (Льву Евсеевичу) Галкину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7 Симферополь. ул. Горького. Вид от ул. Желябова в сторону ул. Толстого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06572" y="2857496"/>
            <a:ext cx="5737428" cy="380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Прогулка по улице М. Горького 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улица Горького – вид от ул. Желябова в сторону ул. Толстого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egor-minyat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000240"/>
            <a:ext cx="2857500" cy="20955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428625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Егор </a:t>
            </a:r>
            <a:r>
              <a:rPr lang="ru-RU" dirty="0" err="1" smtClean="0">
                <a:solidFill>
                  <a:srgbClr val="002060"/>
                </a:solidFill>
              </a:rPr>
              <a:t>Менятт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00_yalta-gorky_and_chekho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8" y="3500438"/>
            <a:ext cx="4143404" cy="31432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Максим Горький в Крыму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imgB.as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857364"/>
            <a:ext cx="3857652" cy="4762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438" y="192880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 М. Горький с Ф.И. Шаляпиным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2643182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 М. Горький с А.П. Чеховым.             Ялта, 1900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71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6248" y="3571876"/>
            <a:ext cx="4446747" cy="28887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Начало улицы Горького – площадь им. В.И. Ленина (Фонтанная)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Simf_Len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500174"/>
            <a:ext cx="3720713" cy="4960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3372" y="1500174"/>
            <a:ext cx="4643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Улица начинается от центральной площади Симферополя – площади им. В.И. Ленина. В ноябре 1967 </a:t>
            </a:r>
            <a:r>
              <a:rPr lang="ru-RU" dirty="0" smtClean="0">
                <a:solidFill>
                  <a:srgbClr val="002060"/>
                </a:solidFill>
              </a:rPr>
              <a:t>г. был </a:t>
            </a:r>
            <a:r>
              <a:rPr lang="ru-RU" dirty="0">
                <a:solidFill>
                  <a:srgbClr val="002060"/>
                </a:solidFill>
              </a:rPr>
              <a:t>установлен памятник вождю революции. На месте памятника Ленину в 1865 г. </a:t>
            </a:r>
            <a:r>
              <a:rPr lang="ru-RU" dirty="0" smtClean="0">
                <a:solidFill>
                  <a:srgbClr val="002060"/>
                </a:solidFill>
              </a:rPr>
              <a:t>был </a:t>
            </a:r>
            <a:r>
              <a:rPr lang="ru-RU" dirty="0">
                <a:solidFill>
                  <a:srgbClr val="002060"/>
                </a:solidFill>
              </a:rPr>
              <a:t>фонтан, </a:t>
            </a: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середине </a:t>
            </a:r>
            <a:r>
              <a:rPr lang="ru-RU" dirty="0" smtClean="0">
                <a:solidFill>
                  <a:srgbClr val="002060"/>
                </a:solidFill>
              </a:rPr>
              <a:t>1960-х гг. его разобрали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5000" r="-2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ранд-отель, Симферопол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4115002" cy="261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Площадь им. В.И. Ленина –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здание Украинского театра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2071678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 Н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а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месте Украинского театра, располагался огромный дом купца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Вайнштейна, где располагалась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одна из лучших в Симферополе гостиниц – «Гранд-Отель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868" y="46434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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4500570"/>
            <a:ext cx="3286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 советское время в здании располагались Дом колхозника, а затем гостиница «Симферополь», библиотека им. Гайдара и рыбный магазин «Атлантика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 descr="simf159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643314"/>
            <a:ext cx="452438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6000" r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Площадь им. В.И. Ленина –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здание  санитарной лаборатории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1571612"/>
            <a:ext cx="621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 соседству с 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Гранд-Отелем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» стояло небольшое, но изящное здание санитарной лаборатории, организованной по инициативе известного в Симферополе санитарного врача Е.Л.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Минятта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Содержимое 8" descr="simf203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1604" y="2714620"/>
            <a:ext cx="6500818" cy="395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27000" r="-2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абазные корпуса место Дома Советов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942461"/>
            <a:ext cx="4714908" cy="291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Площадь им. В.И. Ленина –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здание  Совета Министров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 descr="untitled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1357298"/>
            <a:ext cx="6215106" cy="244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00034" y="4429132"/>
            <a:ext cx="3643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месте нынешнего здания Совета Министров стояли торговые корпуса и лабазы, торговавшие мануфактурой, обувью, жестяными и скобяными изделиями и другими предметами </a:t>
            </a:r>
            <a:r>
              <a:rPr lang="ru-RU" dirty="0" smtClean="0">
                <a:solidFill>
                  <a:srgbClr val="002060"/>
                </a:solidFill>
              </a:rPr>
              <a:t>обихода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525</TotalTime>
  <Words>1703</Words>
  <Application>Microsoft Office PowerPoint</Application>
  <PresentationFormat>Экран (4:3)</PresentationFormat>
  <Paragraphs>98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Бумажная</vt:lpstr>
      <vt:lpstr> Дворянская –                         Советская –                                              Горького </vt:lpstr>
      <vt:lpstr>Максим Горький (Алексей Максимович Пешков) (1868-1936), русский писатель, драматург, журналист</vt:lpstr>
      <vt:lpstr>Впервые Алексей Пешков побывал в Крыму в августе – сентябре 1891 г. во время своих известных «странствий по Руси» </vt:lpstr>
      <vt:lpstr>«Хождение мое по Руси было вызвано не стремлением к бродяжничеству, а желанием видеть – где я живу, что за народ вокруг меня».  М. Горький</vt:lpstr>
      <vt:lpstr>Максим Горький в Крыму</vt:lpstr>
      <vt:lpstr>Начало улицы Горького – площадь им. В.И. Ленина (Фонтанная)</vt:lpstr>
      <vt:lpstr>Площадь им. В.И. Ленина –  здание Украинского театра</vt:lpstr>
      <vt:lpstr>Площадь им. В.И. Ленина –  здание  санитарной лаборатории </vt:lpstr>
      <vt:lpstr>Площадь им. В.И. Ленина –  здание  Совета Министров</vt:lpstr>
      <vt:lpstr>По ту сторону проспекта им. С.М. Кирова: ул. Горького, 1</vt:lpstr>
      <vt:lpstr>По ту сторону проспекта им. С.М. Кирова: ул. Горького, 2</vt:lpstr>
      <vt:lpstr>Прогулка по улице М. Горького</vt:lpstr>
      <vt:lpstr>Прогулка по улице М. Горького: здание Нацбанка</vt:lpstr>
      <vt:lpstr>Прогулка по улице М. Горького: дом № 3</vt:lpstr>
      <vt:lpstr>Прогулка по улице М. Горького: дом № 3</vt:lpstr>
      <vt:lpstr>Прогулка по улице М. Горького: фотоателье К.Г. Васили</vt:lpstr>
      <vt:lpstr>Участок № 5: республиканская медицинская библиотека,  кинотеатр им. Т.Г. Шевченко</vt:lpstr>
      <vt:lpstr>Прогулка по улице М. Горького: участок № 5</vt:lpstr>
      <vt:lpstr>Прогулка по улице М. Горького:  дом № 5</vt:lpstr>
      <vt:lpstr>Ул. М. Горького, 5: Кинотеатр «Большевик» – «Баян»</vt:lpstr>
      <vt:lpstr>Прогулка по улице М. Горького: участки № 6 и 8</vt:lpstr>
      <vt:lpstr>На пересечении улиц Горького и Пушкинской </vt:lpstr>
      <vt:lpstr>На пересечении улиц Горького и Пушкинской </vt:lpstr>
      <vt:lpstr>Прогулка по улице М. Горького: участок № 10</vt:lpstr>
      <vt:lpstr>Прогулка по улице М. Горького: участок № 10 </vt:lpstr>
      <vt:lpstr>Прогулка по улице М. Горького: участок № 10 </vt:lpstr>
      <vt:lpstr>Прогулка по улице М. Горького: участок № 10 </vt:lpstr>
      <vt:lpstr>Прогулка по улице М. Горького: участок № 7 </vt:lpstr>
      <vt:lpstr>Прогулка по улице М. Горького: участок № 9 </vt:lpstr>
      <vt:lpstr>Прогулка по улице М. Горького: участок № 11</vt:lpstr>
      <vt:lpstr>Прогулка по улице М. Горького: участок № 11 </vt:lpstr>
      <vt:lpstr>Прогулка по улице М. Горького </vt:lpstr>
      <vt:lpstr>Прогулка по улице М. Горького : усадьба № 14</vt:lpstr>
      <vt:lpstr>Прогулка по улице М. Горького : дом № 16/10 на углу </vt:lpstr>
      <vt:lpstr>Прогулка по улице М. Горького : дом № 13 </vt:lpstr>
      <vt:lpstr>Прогулка по улице М. Горького : дом № 15, здание исполкома Центрального района  г. Симферополя</vt:lpstr>
      <vt:lpstr>Прогулка по улице М. Горького : дом № 18</vt:lpstr>
      <vt:lpstr>Прогулка по улице М. Горького : дом № 18</vt:lpstr>
      <vt:lpstr>Прогулка по улице М. Горького : дом № 19</vt:lpstr>
      <vt:lpstr>Прогулка по улице М. Горького : дом № 21</vt:lpstr>
      <vt:lpstr>Прогулка по улице М. Горького : дом № 20</vt:lpstr>
      <vt:lpstr>Прогулка по улице М. Горького : дом № 22</vt:lpstr>
      <vt:lpstr>Прогулка по улице М. Горького : дом № 25</vt:lpstr>
      <vt:lpstr>Прогулка по улице М. Горького : улица Горького – вид от ул. Желябова в сторону ул. Толстого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143</cp:revision>
  <dcterms:created xsi:type="dcterms:W3CDTF">2011-06-02T14:34:53Z</dcterms:created>
  <dcterms:modified xsi:type="dcterms:W3CDTF">2011-06-02T23:20:21Z</dcterms:modified>
</cp:coreProperties>
</file>